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312" r:id="rId3"/>
    <p:sldId id="292" r:id="rId4"/>
    <p:sldId id="307" r:id="rId5"/>
    <p:sldId id="284" r:id="rId6"/>
    <p:sldId id="283" r:id="rId7"/>
    <p:sldId id="260" r:id="rId8"/>
    <p:sldId id="281" r:id="rId9"/>
    <p:sldId id="313" r:id="rId10"/>
    <p:sldId id="278" r:id="rId11"/>
    <p:sldId id="277" r:id="rId12"/>
    <p:sldId id="279" r:id="rId13"/>
    <p:sldId id="280" r:id="rId14"/>
    <p:sldId id="311" r:id="rId15"/>
    <p:sldId id="294" r:id="rId16"/>
    <p:sldId id="286" r:id="rId17"/>
    <p:sldId id="285" r:id="rId18"/>
    <p:sldId id="295" r:id="rId19"/>
    <p:sldId id="308" r:id="rId20"/>
    <p:sldId id="297" r:id="rId21"/>
    <p:sldId id="296" r:id="rId22"/>
    <p:sldId id="298" r:id="rId23"/>
    <p:sldId id="287" r:id="rId24"/>
    <p:sldId id="299" r:id="rId25"/>
    <p:sldId id="288" r:id="rId26"/>
    <p:sldId id="302" r:id="rId27"/>
    <p:sldId id="301" r:id="rId28"/>
    <p:sldId id="309" r:id="rId29"/>
    <p:sldId id="315" r:id="rId30"/>
    <p:sldId id="27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3"/>
    <p:restoredTop sz="94714"/>
  </p:normalViewPr>
  <p:slideViewPr>
    <p:cSldViewPr snapToGrid="0" snapToObjects="1">
      <p:cViewPr varScale="1">
        <p:scale>
          <a:sx n="108" d="100"/>
          <a:sy n="108" d="100"/>
        </p:scale>
        <p:origin x="7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A2F7B9-DFA7-B947-B0E2-CC1864C924FF}" type="datetimeFigureOut">
              <a:rPr lang="en-US" smtClean="0"/>
              <a:t>1/12/24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B5575-2086-6D40-8F41-2BE14B1A8B35}" type="slidenum">
              <a:rPr lang="en-US" smtClean="0"/>
              <a:t>‹#›</a:t>
            </a:fld>
            <a:endParaRPr lang="en-US"/>
          </a:p>
        </p:txBody>
      </p:sp>
    </p:spTree>
    <p:extLst>
      <p:ext uri="{BB962C8B-B14F-4D97-AF65-F5344CB8AC3E}">
        <p14:creationId xmlns:p14="http://schemas.microsoft.com/office/powerpoint/2010/main" val="2553112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5B5575-2086-6D40-8F41-2BE14B1A8B35}" type="slidenum">
              <a:rPr lang="en-US" smtClean="0"/>
              <a:t>11</a:t>
            </a:fld>
            <a:endParaRPr lang="en-US"/>
          </a:p>
        </p:txBody>
      </p:sp>
    </p:spTree>
    <p:extLst>
      <p:ext uri="{BB962C8B-B14F-4D97-AF65-F5344CB8AC3E}">
        <p14:creationId xmlns:p14="http://schemas.microsoft.com/office/powerpoint/2010/main" val="1748285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3.emf"/><Relationship Id="rId4" Type="http://schemas.openxmlformats.org/officeDocument/2006/relationships/image" Target="../media/image12.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3.emf"/><Relationship Id="rId4" Type="http://schemas.openxmlformats.org/officeDocument/2006/relationships/image" Target="../media/image12.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3.emf"/><Relationship Id="rId4" Type="http://schemas.openxmlformats.org/officeDocument/2006/relationships/image" Target="../media/image12.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3.emf"/><Relationship Id="rId4" Type="http://schemas.openxmlformats.org/officeDocument/2006/relationships/image" Target="../media/image12.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12.emf"/><Relationship Id="rId4" Type="http://schemas.openxmlformats.org/officeDocument/2006/relationships/image" Target="../media/image11.em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2.emf"/><Relationship Id="rId4" Type="http://schemas.openxmlformats.org/officeDocument/2006/relationships/image" Target="../media/image11.em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2.emf"/><Relationship Id="rId4" Type="http://schemas.openxmlformats.org/officeDocument/2006/relationships/image" Target="../media/image11.emf"/></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3.emf"/><Relationship Id="rId4" Type="http://schemas.openxmlformats.org/officeDocument/2006/relationships/image" Target="../media/image12.emf"/></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image" Target="../media/image10.emf"/><Relationship Id="rId2" Type="http://schemas.openxmlformats.org/officeDocument/2006/relationships/image" Target="../media/image7.emf"/><Relationship Id="rId1" Type="http://schemas.openxmlformats.org/officeDocument/2006/relationships/slideMaster" Target="../slideMasters/slideMaster1.xml"/><Relationship Id="rId6" Type="http://schemas.openxmlformats.org/officeDocument/2006/relationships/image" Target="../media/image4.emf"/><Relationship Id="rId5" Type="http://schemas.openxmlformats.org/officeDocument/2006/relationships/image" Target="../media/image6.emf"/><Relationship Id="rId4" Type="http://schemas.openxmlformats.org/officeDocument/2006/relationships/image" Target="../media/image9.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image" Target="../media/image10.emf"/><Relationship Id="rId2" Type="http://schemas.openxmlformats.org/officeDocument/2006/relationships/image" Target="../media/image7.emf"/><Relationship Id="rId1" Type="http://schemas.openxmlformats.org/officeDocument/2006/relationships/slideMaster" Target="../slideMasters/slideMaster1.xml"/><Relationship Id="rId6" Type="http://schemas.openxmlformats.org/officeDocument/2006/relationships/image" Target="../media/image4.emf"/><Relationship Id="rId5" Type="http://schemas.openxmlformats.org/officeDocument/2006/relationships/image" Target="../media/image6.emf"/><Relationship Id="rId4" Type="http://schemas.openxmlformats.org/officeDocument/2006/relationships/image" Target="../media/image9.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image" Target="../media/image10.emf"/><Relationship Id="rId2" Type="http://schemas.openxmlformats.org/officeDocument/2006/relationships/image" Target="../media/image7.emf"/><Relationship Id="rId1" Type="http://schemas.openxmlformats.org/officeDocument/2006/relationships/slideMaster" Target="../slideMasters/slideMaster1.xml"/><Relationship Id="rId6" Type="http://schemas.openxmlformats.org/officeDocument/2006/relationships/image" Target="../media/image4.emf"/><Relationship Id="rId5" Type="http://schemas.openxmlformats.org/officeDocument/2006/relationships/image" Target="../media/image6.emf"/><Relationship Id="rId4" Type="http://schemas.openxmlformats.org/officeDocument/2006/relationships/image" Target="../media/image9.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2.emf"/><Relationship Id="rId4" Type="http://schemas.openxmlformats.org/officeDocument/2006/relationships/image" Target="../media/image11.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2.emf"/><Relationship Id="rId4" Type="http://schemas.openxmlformats.org/officeDocument/2006/relationships/image" Target="../media/image11.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2.emf"/><Relationship Id="rId4" Type="http://schemas.openxmlformats.org/officeDocument/2006/relationships/image" Target="../media/image11.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3.emf"/><Relationship Id="rId4" Type="http://schemas.openxmlformats.org/officeDocument/2006/relationships/image" Target="../media/image12.emf"/></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13.emf"/><Relationship Id="rId4" Type="http://schemas.openxmlformats.org/officeDocument/2006/relationships/image" Target="../media/image12.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9" name="Title ">
            <a:extLst>
              <a:ext uri="{FF2B5EF4-FFF2-40B4-BE49-F238E27FC236}">
                <a16:creationId xmlns:a16="http://schemas.microsoft.com/office/drawing/2014/main" id="{B44406BA-ED60-0345-B83D-7F80F42B5082}"/>
              </a:ext>
            </a:extLst>
          </p:cNvPr>
          <p:cNvSpPr>
            <a:spLocks noGrp="1"/>
          </p:cNvSpPr>
          <p:nvPr>
            <p:ph type="ctrTitle" hasCustomPrompt="1"/>
          </p:nvPr>
        </p:nvSpPr>
        <p:spPr>
          <a:xfrm>
            <a:off x="589782" y="1619695"/>
            <a:ext cx="8412306" cy="2919632"/>
          </a:xfrm>
        </p:spPr>
        <p:txBody>
          <a:bodyPr anchor="t"/>
          <a:lstStyle>
            <a:lvl1pPr algn="l">
              <a:defRPr sz="6400" b="1">
                <a:solidFill>
                  <a:schemeClr val="tx1"/>
                </a:solidFill>
              </a:defRPr>
            </a:lvl1pPr>
          </a:lstStyle>
          <a:p>
            <a:r>
              <a:rPr lang="en-US" dirty="0"/>
              <a:t>Master Title</a:t>
            </a:r>
            <a:endParaRPr lang="en-GB" dirty="0"/>
          </a:p>
        </p:txBody>
      </p:sp>
      <p:sp>
        <p:nvSpPr>
          <p:cNvPr id="10" name="Subtitle ">
            <a:extLst>
              <a:ext uri="{FF2B5EF4-FFF2-40B4-BE49-F238E27FC236}">
                <a16:creationId xmlns:a16="http://schemas.microsoft.com/office/drawing/2014/main" id="{73B60FA6-370E-8546-9766-5D6867712DAC}"/>
              </a:ext>
            </a:extLst>
          </p:cNvPr>
          <p:cNvSpPr>
            <a:spLocks noGrp="1"/>
          </p:cNvSpPr>
          <p:nvPr>
            <p:ph type="subTitle" idx="1" hasCustomPrompt="1"/>
          </p:nvPr>
        </p:nvSpPr>
        <p:spPr>
          <a:xfrm>
            <a:off x="589782" y="4782533"/>
            <a:ext cx="8412306" cy="1173509"/>
          </a:xfrm>
        </p:spPr>
        <p:txBody>
          <a:bodyPr/>
          <a:lstStyle>
            <a:lvl1pPr marL="0" indent="0" algn="l">
              <a:buNone/>
              <a:defRPr sz="3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Subtitle</a:t>
            </a:r>
            <a:endParaRPr lang="en-GB" dirty="0"/>
          </a:p>
        </p:txBody>
      </p:sp>
      <p:pic>
        <p:nvPicPr>
          <p:cNvPr id="7" name="Logo" descr="UAL_Logo_Black_.eps">
            <a:extLst>
              <a:ext uri="{FF2B5EF4-FFF2-40B4-BE49-F238E27FC236}">
                <a16:creationId xmlns:a16="http://schemas.microsoft.com/office/drawing/2014/main" id="{F0336E7F-BEBD-D942-ADF5-C3149A0565C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AD364372-47A7-4945-AF1F-056BAA3A2F49}"/>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1" name="Brand asset">
            <a:extLst>
              <a:ext uri="{FF2B5EF4-FFF2-40B4-BE49-F238E27FC236}">
                <a16:creationId xmlns:a16="http://schemas.microsoft.com/office/drawing/2014/main" id="{742B4411-310B-0944-8BCB-BE758BA78D5A}"/>
              </a:ext>
            </a:extLst>
          </p:cNvPr>
          <p:cNvPicPr>
            <a:picLocks noChangeAspect="1"/>
          </p:cNvPicPr>
          <p:nvPr userDrawn="1"/>
        </p:nvPicPr>
        <p:blipFill>
          <a:blip r:embed="rId4"/>
          <a:stretch>
            <a:fillRect/>
          </a:stretch>
        </p:blipFill>
        <p:spPr>
          <a:xfrm>
            <a:off x="-3032519" y="1976718"/>
            <a:ext cx="3622301" cy="3622301"/>
          </a:xfrm>
          <a:prstGeom prst="rect">
            <a:avLst/>
          </a:prstGeom>
        </p:spPr>
      </p:pic>
      <p:pic>
        <p:nvPicPr>
          <p:cNvPr id="12" name="Brand asset ">
            <a:extLst>
              <a:ext uri="{FF2B5EF4-FFF2-40B4-BE49-F238E27FC236}">
                <a16:creationId xmlns:a16="http://schemas.microsoft.com/office/drawing/2014/main" id="{507B7BA8-3890-8643-8BDE-3D5827C6ECA5}"/>
              </a:ext>
            </a:extLst>
          </p:cNvPr>
          <p:cNvPicPr>
            <a:picLocks noChangeAspect="1"/>
          </p:cNvPicPr>
          <p:nvPr userDrawn="1"/>
        </p:nvPicPr>
        <p:blipFill>
          <a:blip r:embed="rId5">
            <a:duotone>
              <a:schemeClr val="accent1">
                <a:shade val="45000"/>
                <a:satMod val="135000"/>
              </a:schemeClr>
              <a:prstClr val="white"/>
            </a:duotone>
          </a:blip>
          <a:stretch>
            <a:fillRect/>
          </a:stretch>
        </p:blipFill>
        <p:spPr>
          <a:xfrm>
            <a:off x="7201905" y="-1148621"/>
            <a:ext cx="2028520" cy="2028520"/>
          </a:xfrm>
          <a:prstGeom prst="rect">
            <a:avLst/>
          </a:prstGeom>
        </p:spPr>
      </p:pic>
      <p:pic>
        <p:nvPicPr>
          <p:cNvPr id="14" name="Brand asset ">
            <a:extLst>
              <a:ext uri="{FF2B5EF4-FFF2-40B4-BE49-F238E27FC236}">
                <a16:creationId xmlns:a16="http://schemas.microsoft.com/office/drawing/2014/main" id="{7695F0D8-7CCF-6442-92B1-C4BFE1F9D339}"/>
              </a:ext>
            </a:extLst>
          </p:cNvPr>
          <p:cNvPicPr>
            <a:picLocks noChangeAspect="1"/>
          </p:cNvPicPr>
          <p:nvPr userDrawn="1"/>
        </p:nvPicPr>
        <p:blipFill>
          <a:blip r:embed="rId6"/>
          <a:stretch>
            <a:fillRect/>
          </a:stretch>
        </p:blipFill>
        <p:spPr>
          <a:xfrm>
            <a:off x="7917344" y="5549035"/>
            <a:ext cx="2626162" cy="2617930"/>
          </a:xfrm>
          <a:prstGeom prst="rect">
            <a:avLst/>
          </a:prstGeom>
        </p:spPr>
      </p:pic>
      <p:pic>
        <p:nvPicPr>
          <p:cNvPr id="13" name="Brand asset ">
            <a:extLst>
              <a:ext uri="{FF2B5EF4-FFF2-40B4-BE49-F238E27FC236}">
                <a16:creationId xmlns:a16="http://schemas.microsoft.com/office/drawing/2014/main" id="{9EC3B717-72AD-3041-B2A9-D8099503EF3D}"/>
              </a:ext>
            </a:extLst>
          </p:cNvPr>
          <p:cNvPicPr>
            <a:picLocks noChangeAspect="1"/>
          </p:cNvPicPr>
          <p:nvPr userDrawn="1"/>
        </p:nvPicPr>
        <p:blipFill>
          <a:blip r:embed="rId7"/>
          <a:stretch>
            <a:fillRect/>
          </a:stretch>
        </p:blipFill>
        <p:spPr>
          <a:xfrm>
            <a:off x="8947681" y="4539632"/>
            <a:ext cx="2167212" cy="2167212"/>
          </a:xfrm>
          <a:prstGeom prst="rect">
            <a:avLst/>
          </a:prstGeom>
        </p:spPr>
      </p:pic>
      <p:sp>
        <p:nvSpPr>
          <p:cNvPr id="2" name="TextBox 1"/>
          <p:cNvSpPr txBox="1"/>
          <p:nvPr userDrawn="1"/>
        </p:nvSpPr>
        <p:spPr>
          <a:xfrm>
            <a:off x="496389" y="6148251"/>
            <a:ext cx="7820298" cy="276999"/>
          </a:xfrm>
          <a:prstGeom prst="rect">
            <a:avLst/>
          </a:prstGeom>
          <a:noFill/>
        </p:spPr>
        <p:txBody>
          <a:bodyPr wrap="square" rtlCol="0">
            <a:spAutoFit/>
          </a:bodyPr>
          <a:lstStyle/>
          <a:p>
            <a:r>
              <a:rPr lang="en-GB" sz="1200" b="0" i="0" kern="1200" dirty="0">
                <a:solidFill>
                  <a:schemeClr val="tx1"/>
                </a:solidFill>
                <a:effectLst/>
                <a:latin typeface="Arial" panose="020B0604020202020204" pitchFamily="34" charset="0"/>
                <a:ea typeface="+mn-ea"/>
                <a:cs typeface="Arial" panose="020B0604020202020204" pitchFamily="34" charset="0"/>
              </a:rPr>
              <a:t>Enhancing teaching, learning and careers education in partnership with staff and students</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3109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Pictures + Title">
    <p:spTree>
      <p:nvGrpSpPr>
        <p:cNvPr id="1" name=""/>
        <p:cNvGrpSpPr/>
        <p:nvPr/>
      </p:nvGrpSpPr>
      <p:grpSpPr>
        <a:xfrm>
          <a:off x="0" y="0"/>
          <a:ext cx="0" cy="0"/>
          <a:chOff x="0" y="0"/>
          <a:chExt cx="0" cy="0"/>
        </a:xfrm>
      </p:grpSpPr>
      <p:sp>
        <p:nvSpPr>
          <p:cNvPr id="2" name="Title ">
            <a:extLst>
              <a:ext uri="{FF2B5EF4-FFF2-40B4-BE49-F238E27FC236}">
                <a16:creationId xmlns:a16="http://schemas.microsoft.com/office/drawing/2014/main" id="{77A49BB9-88B2-8F4C-9CE9-02F8ED186863}"/>
              </a:ext>
            </a:extLst>
          </p:cNvPr>
          <p:cNvSpPr>
            <a:spLocks noGrp="1"/>
          </p:cNvSpPr>
          <p:nvPr>
            <p:ph type="title"/>
          </p:nvPr>
        </p:nvSpPr>
        <p:spPr/>
        <p:txBody>
          <a:bodyPr/>
          <a:lstStyle/>
          <a:p>
            <a:r>
              <a:rPr lang="en-US"/>
              <a:t>Click to edit Master title style</a:t>
            </a:r>
          </a:p>
        </p:txBody>
      </p:sp>
      <p:sp>
        <p:nvSpPr>
          <p:cNvPr id="12" name="Picture Placeholder">
            <a:extLst>
              <a:ext uri="{FF2B5EF4-FFF2-40B4-BE49-F238E27FC236}">
                <a16:creationId xmlns:a16="http://schemas.microsoft.com/office/drawing/2014/main" id="{2AB42371-C6F9-3B41-99FB-49A4DA396A96}"/>
              </a:ext>
            </a:extLst>
          </p:cNvPr>
          <p:cNvSpPr>
            <a:spLocks noGrp="1"/>
          </p:cNvSpPr>
          <p:nvPr>
            <p:ph type="pic" sz="quarter" idx="15"/>
          </p:nvPr>
        </p:nvSpPr>
        <p:spPr>
          <a:xfrm>
            <a:off x="592139" y="2500313"/>
            <a:ext cx="5365750" cy="3600450"/>
          </a:xfrm>
        </p:spPr>
        <p:txBody>
          <a:bodyPr/>
          <a:lstStyle>
            <a:lvl1pPr marL="0" indent="0">
              <a:buNone/>
              <a:defRPr/>
            </a:lvl1pPr>
          </a:lstStyle>
          <a:p>
            <a:endParaRPr lang="en-US" dirty="0"/>
          </a:p>
        </p:txBody>
      </p:sp>
      <p:sp>
        <p:nvSpPr>
          <p:cNvPr id="14" name="Picture Placeholder 2">
            <a:extLst>
              <a:ext uri="{FF2B5EF4-FFF2-40B4-BE49-F238E27FC236}">
                <a16:creationId xmlns:a16="http://schemas.microsoft.com/office/drawing/2014/main" id="{A99CF235-77E3-7745-AAD5-DDD8C63D6ACE}"/>
              </a:ext>
            </a:extLst>
          </p:cNvPr>
          <p:cNvSpPr>
            <a:spLocks noGrp="1"/>
          </p:cNvSpPr>
          <p:nvPr>
            <p:ph type="pic" sz="quarter" idx="16"/>
          </p:nvPr>
        </p:nvSpPr>
        <p:spPr>
          <a:xfrm>
            <a:off x="6130214" y="2505591"/>
            <a:ext cx="5365750" cy="3600450"/>
          </a:xfrm>
        </p:spPr>
        <p:txBody>
          <a:bodyPr/>
          <a:lstStyle>
            <a:lvl1pPr marL="0" indent="0">
              <a:buNone/>
              <a:defRPr/>
            </a:lvl1pPr>
          </a:lstStyle>
          <a:p>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4">
            <a:alphaModFix amt="50000"/>
          </a:blip>
          <a:stretch>
            <a:fillRect/>
          </a:stretch>
        </p:blipFill>
        <p:spPr>
          <a:xfrm>
            <a:off x="10633240" y="5908840"/>
            <a:ext cx="1898320" cy="1898320"/>
          </a:xfrm>
          <a:prstGeom prst="rect">
            <a:avLst/>
          </a:prstGeom>
        </p:spPr>
      </p:pic>
      <p:pic>
        <p:nvPicPr>
          <p:cNvPr id="13" name="Brand asset">
            <a:extLst>
              <a:ext uri="{FF2B5EF4-FFF2-40B4-BE49-F238E27FC236}">
                <a16:creationId xmlns:a16="http://schemas.microsoft.com/office/drawing/2014/main" id="{3DDCD7CA-8A57-624D-87ED-1DA198F10853}"/>
              </a:ext>
            </a:extLst>
          </p:cNvPr>
          <p:cNvPicPr>
            <a:picLocks noChangeAspect="1"/>
          </p:cNvPicPr>
          <p:nvPr userDrawn="1"/>
        </p:nvPicPr>
        <p:blipFill>
          <a:blip r:embed="rId5"/>
          <a:stretch>
            <a:fillRect/>
          </a:stretch>
        </p:blipFill>
        <p:spPr>
          <a:xfrm>
            <a:off x="4985141" y="-1238852"/>
            <a:ext cx="2815834" cy="2815834"/>
          </a:xfrm>
          <a:prstGeom prst="rect">
            <a:avLst/>
          </a:prstGeom>
        </p:spPr>
      </p:pic>
    </p:spTree>
    <p:extLst>
      <p:ext uri="{BB962C8B-B14F-4D97-AF65-F5344CB8AC3E}">
        <p14:creationId xmlns:p14="http://schemas.microsoft.com/office/powerpoint/2010/main" val="1495325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Pictures">
    <p:spTree>
      <p:nvGrpSpPr>
        <p:cNvPr id="1" name=""/>
        <p:cNvGrpSpPr/>
        <p:nvPr/>
      </p:nvGrpSpPr>
      <p:grpSpPr>
        <a:xfrm>
          <a:off x="0" y="0"/>
          <a:ext cx="0" cy="0"/>
          <a:chOff x="0" y="0"/>
          <a:chExt cx="0" cy="0"/>
        </a:xfrm>
      </p:grpSpPr>
      <p:sp>
        <p:nvSpPr>
          <p:cNvPr id="12" name="Picture Placeholder">
            <a:extLst>
              <a:ext uri="{FF2B5EF4-FFF2-40B4-BE49-F238E27FC236}">
                <a16:creationId xmlns:a16="http://schemas.microsoft.com/office/drawing/2014/main" id="{2AB42371-C6F9-3B41-99FB-49A4DA396A96}"/>
              </a:ext>
            </a:extLst>
          </p:cNvPr>
          <p:cNvSpPr>
            <a:spLocks noGrp="1"/>
          </p:cNvSpPr>
          <p:nvPr>
            <p:ph type="pic" sz="quarter" idx="15"/>
          </p:nvPr>
        </p:nvSpPr>
        <p:spPr>
          <a:xfrm>
            <a:off x="592138" y="1704775"/>
            <a:ext cx="5380037" cy="4395988"/>
          </a:xfrm>
        </p:spPr>
        <p:txBody>
          <a:bodyPr/>
          <a:lstStyle>
            <a:lvl1pPr marL="0" indent="0">
              <a:buNone/>
              <a:defRPr/>
            </a:lvl1pPr>
          </a:lstStyle>
          <a:p>
            <a:endParaRPr lang="en-US" dirty="0"/>
          </a:p>
        </p:txBody>
      </p:sp>
      <p:sp>
        <p:nvSpPr>
          <p:cNvPr id="9" name="Picture Placeholder 2">
            <a:extLst>
              <a:ext uri="{FF2B5EF4-FFF2-40B4-BE49-F238E27FC236}">
                <a16:creationId xmlns:a16="http://schemas.microsoft.com/office/drawing/2014/main" id="{21BB65A3-6FE8-C140-99C3-09D28D56DB50}"/>
              </a:ext>
            </a:extLst>
          </p:cNvPr>
          <p:cNvSpPr>
            <a:spLocks noGrp="1"/>
          </p:cNvSpPr>
          <p:nvPr>
            <p:ph type="pic" sz="quarter" idx="16"/>
          </p:nvPr>
        </p:nvSpPr>
        <p:spPr>
          <a:xfrm>
            <a:off x="6115928" y="1720921"/>
            <a:ext cx="5380037" cy="4395988"/>
          </a:xfrm>
        </p:spPr>
        <p:txBody>
          <a:bodyPr/>
          <a:lstStyle>
            <a:lvl1pPr marL="0" indent="0">
              <a:buNone/>
              <a:defRPr/>
            </a:lvl1pPr>
          </a:lstStyle>
          <a:p>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4">
            <a:alphaModFix amt="50000"/>
          </a:blip>
          <a:stretch>
            <a:fillRect/>
          </a:stretch>
        </p:blipFill>
        <p:spPr>
          <a:xfrm>
            <a:off x="10633240" y="5908840"/>
            <a:ext cx="1898320" cy="1898320"/>
          </a:xfrm>
          <a:prstGeom prst="rect">
            <a:avLst/>
          </a:prstGeom>
        </p:spPr>
      </p:pic>
      <p:pic>
        <p:nvPicPr>
          <p:cNvPr id="13" name="Brand asset">
            <a:extLst>
              <a:ext uri="{FF2B5EF4-FFF2-40B4-BE49-F238E27FC236}">
                <a16:creationId xmlns:a16="http://schemas.microsoft.com/office/drawing/2014/main" id="{3DDCD7CA-8A57-624D-87ED-1DA198F10853}"/>
              </a:ext>
            </a:extLst>
          </p:cNvPr>
          <p:cNvPicPr>
            <a:picLocks noChangeAspect="1"/>
          </p:cNvPicPr>
          <p:nvPr userDrawn="1"/>
        </p:nvPicPr>
        <p:blipFill>
          <a:blip r:embed="rId5"/>
          <a:stretch>
            <a:fillRect/>
          </a:stretch>
        </p:blipFill>
        <p:spPr>
          <a:xfrm>
            <a:off x="4985141" y="-1238852"/>
            <a:ext cx="2815834" cy="2815834"/>
          </a:xfrm>
          <a:prstGeom prst="rect">
            <a:avLst/>
          </a:prstGeom>
        </p:spPr>
      </p:pic>
    </p:spTree>
    <p:extLst>
      <p:ext uri="{BB962C8B-B14F-4D97-AF65-F5344CB8AC3E}">
        <p14:creationId xmlns:p14="http://schemas.microsoft.com/office/powerpoint/2010/main" val="856533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Pictures + Title">
    <p:spTree>
      <p:nvGrpSpPr>
        <p:cNvPr id="1" name=""/>
        <p:cNvGrpSpPr/>
        <p:nvPr/>
      </p:nvGrpSpPr>
      <p:grpSpPr>
        <a:xfrm>
          <a:off x="0" y="0"/>
          <a:ext cx="0" cy="0"/>
          <a:chOff x="0" y="0"/>
          <a:chExt cx="0" cy="0"/>
        </a:xfrm>
      </p:grpSpPr>
      <p:sp>
        <p:nvSpPr>
          <p:cNvPr id="2" name="Title ">
            <a:extLst>
              <a:ext uri="{FF2B5EF4-FFF2-40B4-BE49-F238E27FC236}">
                <a16:creationId xmlns:a16="http://schemas.microsoft.com/office/drawing/2014/main" id="{2EC6ABC9-3AAA-BF43-8B18-1572AB301064}"/>
              </a:ext>
            </a:extLst>
          </p:cNvPr>
          <p:cNvSpPr>
            <a:spLocks noGrp="1"/>
          </p:cNvSpPr>
          <p:nvPr>
            <p:ph type="title"/>
          </p:nvPr>
        </p:nvSpPr>
        <p:spPr/>
        <p:txBody>
          <a:bodyPr/>
          <a:lstStyle/>
          <a:p>
            <a:r>
              <a:rPr lang="en-US"/>
              <a:t>Click to edit Master title style</a:t>
            </a:r>
          </a:p>
        </p:txBody>
      </p:sp>
      <p:sp>
        <p:nvSpPr>
          <p:cNvPr id="12" name="Picture Placeholder">
            <a:extLst>
              <a:ext uri="{FF2B5EF4-FFF2-40B4-BE49-F238E27FC236}">
                <a16:creationId xmlns:a16="http://schemas.microsoft.com/office/drawing/2014/main" id="{2AB42371-C6F9-3B41-99FB-49A4DA396A96}"/>
              </a:ext>
            </a:extLst>
          </p:cNvPr>
          <p:cNvSpPr>
            <a:spLocks noGrp="1"/>
          </p:cNvSpPr>
          <p:nvPr>
            <p:ph type="pic" sz="quarter" idx="15"/>
          </p:nvPr>
        </p:nvSpPr>
        <p:spPr>
          <a:xfrm>
            <a:off x="592139" y="2500313"/>
            <a:ext cx="5365750" cy="1714500"/>
          </a:xfrm>
        </p:spPr>
        <p:txBody>
          <a:bodyPr/>
          <a:lstStyle>
            <a:lvl1pPr marL="0" indent="0">
              <a:buNone/>
              <a:defRPr/>
            </a:lvl1pPr>
          </a:lstStyle>
          <a:p>
            <a:endParaRPr lang="en-US" dirty="0"/>
          </a:p>
        </p:txBody>
      </p:sp>
      <p:sp>
        <p:nvSpPr>
          <p:cNvPr id="11" name="Picture Placeholder 2">
            <a:extLst>
              <a:ext uri="{FF2B5EF4-FFF2-40B4-BE49-F238E27FC236}">
                <a16:creationId xmlns:a16="http://schemas.microsoft.com/office/drawing/2014/main" id="{06EDDFB0-0572-744E-89B4-9805BBC24A6F}"/>
              </a:ext>
            </a:extLst>
          </p:cNvPr>
          <p:cNvSpPr>
            <a:spLocks noGrp="1"/>
          </p:cNvSpPr>
          <p:nvPr>
            <p:ph type="pic" sz="quarter" idx="17"/>
          </p:nvPr>
        </p:nvSpPr>
        <p:spPr>
          <a:xfrm>
            <a:off x="592139" y="4398963"/>
            <a:ext cx="5365750" cy="1714500"/>
          </a:xfrm>
        </p:spPr>
        <p:txBody>
          <a:bodyPr/>
          <a:lstStyle>
            <a:lvl1pPr marL="0" indent="0">
              <a:buNone/>
              <a:defRPr/>
            </a:lvl1pPr>
          </a:lstStyle>
          <a:p>
            <a:endParaRPr lang="en-US" dirty="0"/>
          </a:p>
        </p:txBody>
      </p:sp>
      <p:sp>
        <p:nvSpPr>
          <p:cNvPr id="14" name="Picture Placeholder 3">
            <a:extLst>
              <a:ext uri="{FF2B5EF4-FFF2-40B4-BE49-F238E27FC236}">
                <a16:creationId xmlns:a16="http://schemas.microsoft.com/office/drawing/2014/main" id="{A99CF235-77E3-7745-AAD5-DDD8C63D6ACE}"/>
              </a:ext>
            </a:extLst>
          </p:cNvPr>
          <p:cNvSpPr>
            <a:spLocks noGrp="1"/>
          </p:cNvSpPr>
          <p:nvPr>
            <p:ph type="pic" sz="quarter" idx="16"/>
          </p:nvPr>
        </p:nvSpPr>
        <p:spPr>
          <a:xfrm>
            <a:off x="6130214" y="2505591"/>
            <a:ext cx="5365750" cy="3600450"/>
          </a:xfrm>
        </p:spPr>
        <p:txBody>
          <a:bodyPr/>
          <a:lstStyle>
            <a:lvl1pPr marL="0" indent="0">
              <a:buNone/>
              <a:defRPr/>
            </a:lvl1pPr>
          </a:lstStyle>
          <a:p>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4">
            <a:alphaModFix amt="50000"/>
          </a:blip>
          <a:stretch>
            <a:fillRect/>
          </a:stretch>
        </p:blipFill>
        <p:spPr>
          <a:xfrm>
            <a:off x="10633240" y="5908840"/>
            <a:ext cx="1898320" cy="1898320"/>
          </a:xfrm>
          <a:prstGeom prst="rect">
            <a:avLst/>
          </a:prstGeom>
        </p:spPr>
      </p:pic>
      <p:pic>
        <p:nvPicPr>
          <p:cNvPr id="13" name="Brand asset">
            <a:extLst>
              <a:ext uri="{FF2B5EF4-FFF2-40B4-BE49-F238E27FC236}">
                <a16:creationId xmlns:a16="http://schemas.microsoft.com/office/drawing/2014/main" id="{3DDCD7CA-8A57-624D-87ED-1DA198F10853}"/>
              </a:ext>
            </a:extLst>
          </p:cNvPr>
          <p:cNvPicPr>
            <a:picLocks noChangeAspect="1"/>
          </p:cNvPicPr>
          <p:nvPr userDrawn="1"/>
        </p:nvPicPr>
        <p:blipFill>
          <a:blip r:embed="rId5"/>
          <a:stretch>
            <a:fillRect/>
          </a:stretch>
        </p:blipFill>
        <p:spPr>
          <a:xfrm>
            <a:off x="4985141" y="-1238852"/>
            <a:ext cx="2815834" cy="2815834"/>
          </a:xfrm>
          <a:prstGeom prst="rect">
            <a:avLst/>
          </a:prstGeom>
        </p:spPr>
      </p:pic>
    </p:spTree>
    <p:extLst>
      <p:ext uri="{BB962C8B-B14F-4D97-AF65-F5344CB8AC3E}">
        <p14:creationId xmlns:p14="http://schemas.microsoft.com/office/powerpoint/2010/main" val="3336924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ur Pictures">
    <p:spTree>
      <p:nvGrpSpPr>
        <p:cNvPr id="1" name=""/>
        <p:cNvGrpSpPr/>
        <p:nvPr/>
      </p:nvGrpSpPr>
      <p:grpSpPr>
        <a:xfrm>
          <a:off x="0" y="0"/>
          <a:ext cx="0" cy="0"/>
          <a:chOff x="0" y="0"/>
          <a:chExt cx="0" cy="0"/>
        </a:xfrm>
      </p:grpSpPr>
      <p:sp>
        <p:nvSpPr>
          <p:cNvPr id="12" name="Picture Placeholder">
            <a:extLst>
              <a:ext uri="{FF2B5EF4-FFF2-40B4-BE49-F238E27FC236}">
                <a16:creationId xmlns:a16="http://schemas.microsoft.com/office/drawing/2014/main" id="{2AB42371-C6F9-3B41-99FB-49A4DA396A96}"/>
              </a:ext>
            </a:extLst>
          </p:cNvPr>
          <p:cNvSpPr>
            <a:spLocks noGrp="1"/>
          </p:cNvSpPr>
          <p:nvPr>
            <p:ph type="pic" sz="quarter" idx="15"/>
          </p:nvPr>
        </p:nvSpPr>
        <p:spPr>
          <a:xfrm>
            <a:off x="592138" y="1704775"/>
            <a:ext cx="5380037" cy="2135042"/>
          </a:xfrm>
        </p:spPr>
        <p:txBody>
          <a:bodyPr/>
          <a:lstStyle>
            <a:lvl1pPr marL="0" indent="0">
              <a:buNone/>
              <a:defRPr/>
            </a:lvl1pPr>
          </a:lstStyle>
          <a:p>
            <a:endParaRPr lang="en-US" dirty="0"/>
          </a:p>
        </p:txBody>
      </p:sp>
      <p:sp>
        <p:nvSpPr>
          <p:cNvPr id="11" name="Picture Placeholder 2">
            <a:extLst>
              <a:ext uri="{FF2B5EF4-FFF2-40B4-BE49-F238E27FC236}">
                <a16:creationId xmlns:a16="http://schemas.microsoft.com/office/drawing/2014/main" id="{DD877EF9-540A-0F41-B933-13C13F459FD9}"/>
              </a:ext>
            </a:extLst>
          </p:cNvPr>
          <p:cNvSpPr>
            <a:spLocks noGrp="1"/>
          </p:cNvSpPr>
          <p:nvPr>
            <p:ph type="pic" sz="quarter" idx="17"/>
          </p:nvPr>
        </p:nvSpPr>
        <p:spPr>
          <a:xfrm>
            <a:off x="591750" y="3967610"/>
            <a:ext cx="5380037" cy="2135042"/>
          </a:xfrm>
        </p:spPr>
        <p:txBody>
          <a:bodyPr/>
          <a:lstStyle>
            <a:lvl1pPr marL="0" indent="0">
              <a:buNone/>
              <a:defRPr/>
            </a:lvl1pPr>
          </a:lstStyle>
          <a:p>
            <a:endParaRPr lang="en-US" dirty="0"/>
          </a:p>
        </p:txBody>
      </p:sp>
      <p:sp>
        <p:nvSpPr>
          <p:cNvPr id="14" name="Picture Placeholder 3">
            <a:extLst>
              <a:ext uri="{FF2B5EF4-FFF2-40B4-BE49-F238E27FC236}">
                <a16:creationId xmlns:a16="http://schemas.microsoft.com/office/drawing/2014/main" id="{F6FDCC96-31E2-3E44-A93B-C95E3F4097E8}"/>
              </a:ext>
            </a:extLst>
          </p:cNvPr>
          <p:cNvSpPr>
            <a:spLocks noGrp="1"/>
          </p:cNvSpPr>
          <p:nvPr>
            <p:ph type="pic" sz="quarter" idx="18"/>
          </p:nvPr>
        </p:nvSpPr>
        <p:spPr>
          <a:xfrm>
            <a:off x="6115928" y="1704775"/>
            <a:ext cx="5380425" cy="2135042"/>
          </a:xfrm>
        </p:spPr>
        <p:txBody>
          <a:bodyPr/>
          <a:lstStyle>
            <a:lvl1pPr marL="0" indent="0">
              <a:buNone/>
              <a:defRPr/>
            </a:lvl1pPr>
          </a:lstStyle>
          <a:p>
            <a:endParaRPr lang="en-US" dirty="0"/>
          </a:p>
        </p:txBody>
      </p:sp>
      <p:sp>
        <p:nvSpPr>
          <p:cNvPr id="15" name="Picture Placeholder 4">
            <a:extLst>
              <a:ext uri="{FF2B5EF4-FFF2-40B4-BE49-F238E27FC236}">
                <a16:creationId xmlns:a16="http://schemas.microsoft.com/office/drawing/2014/main" id="{6F4476BF-F2A9-7F4D-8D40-89767A7C0B13}"/>
              </a:ext>
            </a:extLst>
          </p:cNvPr>
          <p:cNvSpPr>
            <a:spLocks noGrp="1"/>
          </p:cNvSpPr>
          <p:nvPr>
            <p:ph type="pic" sz="quarter" idx="19"/>
          </p:nvPr>
        </p:nvSpPr>
        <p:spPr>
          <a:xfrm>
            <a:off x="6115540" y="3967610"/>
            <a:ext cx="5380425" cy="2135042"/>
          </a:xfrm>
        </p:spPr>
        <p:txBody>
          <a:bodyPr/>
          <a:lstStyle>
            <a:lvl1pPr marL="0" indent="0">
              <a:buNone/>
              <a:defRPr/>
            </a:lvl1pPr>
          </a:lstStyle>
          <a:p>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4">
            <a:alphaModFix amt="50000"/>
          </a:blip>
          <a:stretch>
            <a:fillRect/>
          </a:stretch>
        </p:blipFill>
        <p:spPr>
          <a:xfrm>
            <a:off x="10633240" y="5908840"/>
            <a:ext cx="1898320" cy="1898320"/>
          </a:xfrm>
          <a:prstGeom prst="rect">
            <a:avLst/>
          </a:prstGeom>
        </p:spPr>
      </p:pic>
      <p:pic>
        <p:nvPicPr>
          <p:cNvPr id="13" name="Brand asset">
            <a:extLst>
              <a:ext uri="{FF2B5EF4-FFF2-40B4-BE49-F238E27FC236}">
                <a16:creationId xmlns:a16="http://schemas.microsoft.com/office/drawing/2014/main" id="{3DDCD7CA-8A57-624D-87ED-1DA198F10853}"/>
              </a:ext>
            </a:extLst>
          </p:cNvPr>
          <p:cNvPicPr>
            <a:picLocks noChangeAspect="1"/>
          </p:cNvPicPr>
          <p:nvPr userDrawn="1"/>
        </p:nvPicPr>
        <p:blipFill>
          <a:blip r:embed="rId5"/>
          <a:stretch>
            <a:fillRect/>
          </a:stretch>
        </p:blipFill>
        <p:spPr>
          <a:xfrm>
            <a:off x="4985141" y="-1238852"/>
            <a:ext cx="2815834" cy="2815834"/>
          </a:xfrm>
          <a:prstGeom prst="rect">
            <a:avLst/>
          </a:prstGeom>
        </p:spPr>
      </p:pic>
    </p:spTree>
    <p:extLst>
      <p:ext uri="{BB962C8B-B14F-4D97-AF65-F5344CB8AC3E}">
        <p14:creationId xmlns:p14="http://schemas.microsoft.com/office/powerpoint/2010/main" val="1269339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or Statement">
    <p:spTree>
      <p:nvGrpSpPr>
        <p:cNvPr id="1" name=""/>
        <p:cNvGrpSpPr/>
        <p:nvPr/>
      </p:nvGrpSpPr>
      <p:grpSpPr>
        <a:xfrm>
          <a:off x="0" y="0"/>
          <a:ext cx="0" cy="0"/>
          <a:chOff x="0" y="0"/>
          <a:chExt cx="0" cy="0"/>
        </a:xfrm>
      </p:grpSpPr>
      <p:sp>
        <p:nvSpPr>
          <p:cNvPr id="2" name="Title ">
            <a:extLst>
              <a:ext uri="{FF2B5EF4-FFF2-40B4-BE49-F238E27FC236}">
                <a16:creationId xmlns:a16="http://schemas.microsoft.com/office/drawing/2014/main" id="{8EE508CC-91BE-2E4B-B6B8-55FB8B2F11D6}"/>
              </a:ext>
            </a:extLst>
          </p:cNvPr>
          <p:cNvSpPr>
            <a:spLocks noGrp="1"/>
          </p:cNvSpPr>
          <p:nvPr>
            <p:ph type="title"/>
          </p:nvPr>
        </p:nvSpPr>
        <p:spPr/>
        <p:txBody>
          <a:bodyPr/>
          <a:lstStyle/>
          <a:p>
            <a:r>
              <a:rPr lang="en-US"/>
              <a:t>Click to edit Master title style</a:t>
            </a:r>
          </a:p>
        </p:txBody>
      </p:sp>
      <p:sp>
        <p:nvSpPr>
          <p:cNvPr id="12" name="Quote or Statement Placeholder ">
            <a:extLst>
              <a:ext uri="{FF2B5EF4-FFF2-40B4-BE49-F238E27FC236}">
                <a16:creationId xmlns:a16="http://schemas.microsoft.com/office/drawing/2014/main" id="{8EB5C32D-D1F8-354A-8F8C-C0CF3C8228C2}"/>
              </a:ext>
            </a:extLst>
          </p:cNvPr>
          <p:cNvSpPr>
            <a:spLocks noGrp="1"/>
          </p:cNvSpPr>
          <p:nvPr>
            <p:ph type="body" sz="quarter" idx="13" hasCustomPrompt="1"/>
          </p:nvPr>
        </p:nvSpPr>
        <p:spPr>
          <a:xfrm>
            <a:off x="592139" y="2500313"/>
            <a:ext cx="10903826" cy="3600450"/>
          </a:xfrm>
        </p:spPr>
        <p:txBody>
          <a:bodyPr anchor="ctr"/>
          <a:lstStyle>
            <a:lvl1pPr marL="0" indent="0" algn="ctr">
              <a:buNone/>
              <a:defRPr b="0" i="0">
                <a:latin typeface="Arial MT Light" pitchFamily="2"/>
              </a:defRPr>
            </a:lvl1pPr>
          </a:lstStyle>
          <a:p>
            <a:pPr lvl="0"/>
            <a:r>
              <a:rPr lang="en-US" b="0" i="0" dirty="0">
                <a:latin typeface="Arial MT Light" pitchFamily="2"/>
              </a:rPr>
              <a:t>“Insert statement text or quote here”</a:t>
            </a:r>
            <a:endParaRPr lang="en-US" dirty="0"/>
          </a:p>
        </p:txBody>
      </p:sp>
      <p:sp>
        <p:nvSpPr>
          <p:cNvPr id="3" name="Footer Placeholder ">
            <a:extLst>
              <a:ext uri="{FF2B5EF4-FFF2-40B4-BE49-F238E27FC236}">
                <a16:creationId xmlns:a16="http://schemas.microsoft.com/office/drawing/2014/main" id="{0E4A4C7D-91DB-1245-B096-DFC3A1AC0F3C}"/>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40A2C8DF-509B-8042-8E2E-40B8EA4CE794}"/>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5" name="Logo" descr="UAL_Logo_Black_.eps">
            <a:extLst>
              <a:ext uri="{FF2B5EF4-FFF2-40B4-BE49-F238E27FC236}">
                <a16:creationId xmlns:a16="http://schemas.microsoft.com/office/drawing/2014/main" id="{C4A9E773-600E-6F47-80FC-20F8ABFB749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6" name="The Exchange">
            <a:extLst>
              <a:ext uri="{FF2B5EF4-FFF2-40B4-BE49-F238E27FC236}">
                <a16:creationId xmlns:a16="http://schemas.microsoft.com/office/drawing/2014/main" id="{7FE4CAD9-53EB-FD41-9079-5CDCA14F09DE}"/>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7" name="Brand asset">
            <a:extLst>
              <a:ext uri="{FF2B5EF4-FFF2-40B4-BE49-F238E27FC236}">
                <a16:creationId xmlns:a16="http://schemas.microsoft.com/office/drawing/2014/main" id="{D028BCCF-B23F-D146-A22D-B9A50E9A4896}"/>
              </a:ext>
            </a:extLst>
          </p:cNvPr>
          <p:cNvPicPr>
            <a:picLocks noChangeAspect="1"/>
          </p:cNvPicPr>
          <p:nvPr userDrawn="1"/>
        </p:nvPicPr>
        <p:blipFill>
          <a:blip r:embed="rId4">
            <a:alphaModFix amt="50000"/>
          </a:blip>
          <a:stretch>
            <a:fillRect/>
          </a:stretch>
        </p:blipFill>
        <p:spPr>
          <a:xfrm>
            <a:off x="-2435829" y="2532070"/>
            <a:ext cx="3633216" cy="3633216"/>
          </a:xfrm>
          <a:prstGeom prst="rect">
            <a:avLst/>
          </a:prstGeom>
        </p:spPr>
      </p:pic>
      <p:pic>
        <p:nvPicPr>
          <p:cNvPr id="8" name="Brand asset">
            <a:extLst>
              <a:ext uri="{FF2B5EF4-FFF2-40B4-BE49-F238E27FC236}">
                <a16:creationId xmlns:a16="http://schemas.microsoft.com/office/drawing/2014/main" id="{1909D52A-B8C3-BE41-AD50-EC84C0FF238D}"/>
              </a:ext>
            </a:extLst>
          </p:cNvPr>
          <p:cNvPicPr>
            <a:picLocks noChangeAspect="1"/>
          </p:cNvPicPr>
          <p:nvPr userDrawn="1"/>
        </p:nvPicPr>
        <p:blipFill>
          <a:blip r:embed="rId5">
            <a:alphaModFix amt="50000"/>
          </a:blip>
          <a:stretch>
            <a:fillRect/>
          </a:stretch>
        </p:blipFill>
        <p:spPr>
          <a:xfrm>
            <a:off x="10633240" y="5589752"/>
            <a:ext cx="1898320" cy="1898320"/>
          </a:xfrm>
          <a:prstGeom prst="rect">
            <a:avLst/>
          </a:prstGeom>
        </p:spPr>
      </p:pic>
      <p:pic>
        <p:nvPicPr>
          <p:cNvPr id="10" name="Brand assets">
            <a:extLst>
              <a:ext uri="{FF2B5EF4-FFF2-40B4-BE49-F238E27FC236}">
                <a16:creationId xmlns:a16="http://schemas.microsoft.com/office/drawing/2014/main" id="{F89BA5CC-4618-4644-81ED-D0D43DAC213B}"/>
              </a:ext>
            </a:extLst>
          </p:cNvPr>
          <p:cNvPicPr>
            <a:picLocks noChangeAspect="1"/>
          </p:cNvPicPr>
          <p:nvPr userDrawn="1"/>
        </p:nvPicPr>
        <p:blipFill>
          <a:blip r:embed="rId6"/>
          <a:stretch>
            <a:fillRect/>
          </a:stretch>
        </p:blipFill>
        <p:spPr>
          <a:xfrm>
            <a:off x="5316732" y="-513502"/>
            <a:ext cx="1454248" cy="1449689"/>
          </a:xfrm>
          <a:prstGeom prst="rect">
            <a:avLst/>
          </a:prstGeom>
        </p:spPr>
      </p:pic>
    </p:spTree>
    <p:extLst>
      <p:ext uri="{BB962C8B-B14F-4D97-AF65-F5344CB8AC3E}">
        <p14:creationId xmlns:p14="http://schemas.microsoft.com/office/powerpoint/2010/main" val="41907524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and Quote or Statement">
    <p:spTree>
      <p:nvGrpSpPr>
        <p:cNvPr id="1" name=""/>
        <p:cNvGrpSpPr/>
        <p:nvPr/>
      </p:nvGrpSpPr>
      <p:grpSpPr>
        <a:xfrm>
          <a:off x="0" y="0"/>
          <a:ext cx="0" cy="0"/>
          <a:chOff x="0" y="0"/>
          <a:chExt cx="0" cy="0"/>
        </a:xfrm>
      </p:grpSpPr>
      <p:sp>
        <p:nvSpPr>
          <p:cNvPr id="2" name="Title ">
            <a:extLst>
              <a:ext uri="{FF2B5EF4-FFF2-40B4-BE49-F238E27FC236}">
                <a16:creationId xmlns:a16="http://schemas.microsoft.com/office/drawing/2014/main" id="{6FA0E511-F6FF-054A-A040-BC95E7C3E665}"/>
              </a:ext>
            </a:extLst>
          </p:cNvPr>
          <p:cNvSpPr>
            <a:spLocks noGrp="1"/>
          </p:cNvSpPr>
          <p:nvPr>
            <p:ph type="title"/>
          </p:nvPr>
        </p:nvSpPr>
        <p:spPr/>
        <p:txBody>
          <a:bodyPr/>
          <a:lstStyle/>
          <a:p>
            <a:r>
              <a:rPr lang="en-US"/>
              <a:t>Click to edit Master title style</a:t>
            </a:r>
          </a:p>
        </p:txBody>
      </p:sp>
      <p:sp>
        <p:nvSpPr>
          <p:cNvPr id="6" name="Text Placeholder ">
            <a:extLst>
              <a:ext uri="{FF2B5EF4-FFF2-40B4-BE49-F238E27FC236}">
                <a16:creationId xmlns:a16="http://schemas.microsoft.com/office/drawing/2014/main" id="{3730A0DD-4315-2B42-905F-9144AECFA6C6}"/>
              </a:ext>
            </a:extLst>
          </p:cNvPr>
          <p:cNvSpPr>
            <a:spLocks noGrp="1"/>
          </p:cNvSpPr>
          <p:nvPr>
            <p:ph type="body" sz="quarter" idx="13" hasCustomPrompt="1"/>
          </p:nvPr>
        </p:nvSpPr>
        <p:spPr>
          <a:xfrm>
            <a:off x="592139" y="2500313"/>
            <a:ext cx="5365749" cy="3600450"/>
          </a:xfrm>
        </p:spPr>
        <p:txBody>
          <a:bodyPr/>
          <a:lstStyle/>
          <a:p>
            <a:pPr lvl="0"/>
            <a:r>
              <a:rPr lang="en-US" dirty="0"/>
              <a:t>Insert text here</a:t>
            </a:r>
          </a:p>
          <a:p>
            <a:pPr lvl="1"/>
            <a:r>
              <a:rPr lang="en-US" dirty="0"/>
              <a:t>Bullet points</a:t>
            </a:r>
          </a:p>
        </p:txBody>
      </p:sp>
      <p:sp>
        <p:nvSpPr>
          <p:cNvPr id="12" name="Quote or Statement Placeholder ">
            <a:extLst>
              <a:ext uri="{FF2B5EF4-FFF2-40B4-BE49-F238E27FC236}">
                <a16:creationId xmlns:a16="http://schemas.microsoft.com/office/drawing/2014/main" id="{5EB05D19-2318-4945-AC13-0322C77264D1}"/>
              </a:ext>
            </a:extLst>
          </p:cNvPr>
          <p:cNvSpPr>
            <a:spLocks noGrp="1"/>
          </p:cNvSpPr>
          <p:nvPr>
            <p:ph type="body" sz="quarter" idx="14" hasCustomPrompt="1"/>
          </p:nvPr>
        </p:nvSpPr>
        <p:spPr>
          <a:xfrm>
            <a:off x="6130215" y="2500313"/>
            <a:ext cx="5365749" cy="3600450"/>
          </a:xfrm>
        </p:spPr>
        <p:txBody>
          <a:bodyPr anchor="ctr"/>
          <a:lstStyle>
            <a:lvl1pPr marL="0" indent="0" algn="ctr">
              <a:buNone/>
              <a:defRPr b="0" i="0">
                <a:latin typeface="Arial MT Light" pitchFamily="2"/>
              </a:defRPr>
            </a:lvl1pPr>
          </a:lstStyle>
          <a:p>
            <a:pPr lvl="0"/>
            <a:r>
              <a:rPr lang="en-US" b="0" i="0" dirty="0">
                <a:latin typeface="Arial MT Light" pitchFamily="2"/>
              </a:rPr>
              <a:t>“Insert statement text or quote here”</a:t>
            </a:r>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9" name="Brand asset">
            <a:extLst>
              <a:ext uri="{FF2B5EF4-FFF2-40B4-BE49-F238E27FC236}">
                <a16:creationId xmlns:a16="http://schemas.microsoft.com/office/drawing/2014/main" id="{7F6BE6C4-F4CD-D044-8303-9B9C3E02BFB5}"/>
              </a:ext>
            </a:extLst>
          </p:cNvPr>
          <p:cNvPicPr>
            <a:picLocks noChangeAspect="1"/>
          </p:cNvPicPr>
          <p:nvPr userDrawn="1"/>
        </p:nvPicPr>
        <p:blipFill>
          <a:blip r:embed="rId4">
            <a:alphaModFix amt="50000"/>
          </a:blip>
          <a:stretch>
            <a:fillRect/>
          </a:stretch>
        </p:blipFill>
        <p:spPr>
          <a:xfrm>
            <a:off x="3107721" y="-2335375"/>
            <a:ext cx="3633216" cy="3633216"/>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5">
            <a:alphaModFix amt="50000"/>
          </a:blip>
          <a:stretch>
            <a:fillRect/>
          </a:stretch>
        </p:blipFill>
        <p:spPr>
          <a:xfrm>
            <a:off x="10633240" y="5908840"/>
            <a:ext cx="1898320" cy="1898320"/>
          </a:xfrm>
          <a:prstGeom prst="rect">
            <a:avLst/>
          </a:prstGeom>
        </p:spPr>
      </p:pic>
    </p:spTree>
    <p:extLst>
      <p:ext uri="{BB962C8B-B14F-4D97-AF65-F5344CB8AC3E}">
        <p14:creationId xmlns:p14="http://schemas.microsoft.com/office/powerpoint/2010/main" val="1491073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and Content">
    <p:spTree>
      <p:nvGrpSpPr>
        <p:cNvPr id="1" name=""/>
        <p:cNvGrpSpPr/>
        <p:nvPr/>
      </p:nvGrpSpPr>
      <p:grpSpPr>
        <a:xfrm>
          <a:off x="0" y="0"/>
          <a:ext cx="0" cy="0"/>
          <a:chOff x="0" y="0"/>
          <a:chExt cx="0" cy="0"/>
        </a:xfrm>
      </p:grpSpPr>
      <p:sp>
        <p:nvSpPr>
          <p:cNvPr id="13" name="Title ">
            <a:extLst>
              <a:ext uri="{FF2B5EF4-FFF2-40B4-BE49-F238E27FC236}">
                <a16:creationId xmlns:a16="http://schemas.microsoft.com/office/drawing/2014/main" id="{6C08D239-F8D8-4049-BB81-8CC545E360DC}"/>
              </a:ext>
            </a:extLst>
          </p:cNvPr>
          <p:cNvSpPr>
            <a:spLocks noGrp="1"/>
          </p:cNvSpPr>
          <p:nvPr>
            <p:ph type="title"/>
          </p:nvPr>
        </p:nvSpPr>
        <p:spPr/>
        <p:txBody>
          <a:bodyPr/>
          <a:lstStyle/>
          <a:p>
            <a:r>
              <a:rPr lang="en-US"/>
              <a:t>Click to edit Master title style</a:t>
            </a:r>
          </a:p>
        </p:txBody>
      </p:sp>
      <p:sp>
        <p:nvSpPr>
          <p:cNvPr id="12" name="Quote or Statement Placeholder ">
            <a:extLst>
              <a:ext uri="{FF2B5EF4-FFF2-40B4-BE49-F238E27FC236}">
                <a16:creationId xmlns:a16="http://schemas.microsoft.com/office/drawing/2014/main" id="{5EB05D19-2318-4945-AC13-0322C77264D1}"/>
              </a:ext>
            </a:extLst>
          </p:cNvPr>
          <p:cNvSpPr>
            <a:spLocks noGrp="1"/>
          </p:cNvSpPr>
          <p:nvPr>
            <p:ph type="body" sz="quarter" idx="14" hasCustomPrompt="1"/>
          </p:nvPr>
        </p:nvSpPr>
        <p:spPr>
          <a:xfrm>
            <a:off x="591749" y="2548453"/>
            <a:ext cx="5365749" cy="3600450"/>
          </a:xfrm>
        </p:spPr>
        <p:txBody>
          <a:bodyPr anchor="ctr"/>
          <a:lstStyle>
            <a:lvl1pPr marL="0" indent="0" algn="ctr">
              <a:buNone/>
              <a:defRPr b="0" i="0">
                <a:latin typeface="Arial MT Light" pitchFamily="2"/>
              </a:defRPr>
            </a:lvl1pPr>
          </a:lstStyle>
          <a:p>
            <a:pPr lvl="0"/>
            <a:r>
              <a:rPr lang="en-US" b="0" i="0" dirty="0">
                <a:latin typeface="Arial MT Light" pitchFamily="2"/>
              </a:rPr>
              <a:t>“Insert statement text or quote here”</a:t>
            </a:r>
            <a:endParaRPr lang="en-US" dirty="0"/>
          </a:p>
        </p:txBody>
      </p:sp>
      <p:sp>
        <p:nvSpPr>
          <p:cNvPr id="11" name="Content Placeholder">
            <a:extLst>
              <a:ext uri="{FF2B5EF4-FFF2-40B4-BE49-F238E27FC236}">
                <a16:creationId xmlns:a16="http://schemas.microsoft.com/office/drawing/2014/main" id="{E23C467A-6DC6-AA45-997F-864958AC4F04}"/>
              </a:ext>
            </a:extLst>
          </p:cNvPr>
          <p:cNvSpPr>
            <a:spLocks noGrp="1"/>
          </p:cNvSpPr>
          <p:nvPr>
            <p:ph sz="quarter" idx="15"/>
          </p:nvPr>
        </p:nvSpPr>
        <p:spPr>
          <a:xfrm>
            <a:off x="6130214" y="2547938"/>
            <a:ext cx="5365750" cy="3600450"/>
          </a:xfrm>
        </p:spPr>
        <p:txBody>
          <a:bodyPr/>
          <a:lstStyle>
            <a:lvl1pPr marL="0" indent="0">
              <a:buNone/>
              <a:defRPr/>
            </a:lvl1pPr>
          </a:lstStyle>
          <a:p>
            <a:pPr lvl="0"/>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9" name="Brand asset">
            <a:extLst>
              <a:ext uri="{FF2B5EF4-FFF2-40B4-BE49-F238E27FC236}">
                <a16:creationId xmlns:a16="http://schemas.microsoft.com/office/drawing/2014/main" id="{7F6BE6C4-F4CD-D044-8303-9B9C3E02BFB5}"/>
              </a:ext>
            </a:extLst>
          </p:cNvPr>
          <p:cNvPicPr>
            <a:picLocks noChangeAspect="1"/>
          </p:cNvPicPr>
          <p:nvPr userDrawn="1"/>
        </p:nvPicPr>
        <p:blipFill>
          <a:blip r:embed="rId4">
            <a:alphaModFix amt="50000"/>
          </a:blip>
          <a:stretch>
            <a:fillRect/>
          </a:stretch>
        </p:blipFill>
        <p:spPr>
          <a:xfrm>
            <a:off x="3107721" y="-2335375"/>
            <a:ext cx="3633216" cy="3633216"/>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5">
            <a:alphaModFix amt="50000"/>
          </a:blip>
          <a:stretch>
            <a:fillRect/>
          </a:stretch>
        </p:blipFill>
        <p:spPr>
          <a:xfrm>
            <a:off x="10633240" y="5908840"/>
            <a:ext cx="1898320" cy="1898320"/>
          </a:xfrm>
          <a:prstGeom prst="rect">
            <a:avLst/>
          </a:prstGeom>
        </p:spPr>
      </p:pic>
    </p:spTree>
    <p:extLst>
      <p:ext uri="{BB962C8B-B14F-4D97-AF65-F5344CB8AC3E}">
        <p14:creationId xmlns:p14="http://schemas.microsoft.com/office/powerpoint/2010/main" val="21110679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9" name="Title ">
            <a:extLst>
              <a:ext uri="{FF2B5EF4-FFF2-40B4-BE49-F238E27FC236}">
                <a16:creationId xmlns:a16="http://schemas.microsoft.com/office/drawing/2014/main" id="{8B0EB781-0095-C847-B319-72C5A88B3B72}"/>
              </a:ext>
            </a:extLst>
          </p:cNvPr>
          <p:cNvSpPr>
            <a:spLocks noGrp="1"/>
          </p:cNvSpPr>
          <p:nvPr>
            <p:ph type="title"/>
          </p:nvPr>
        </p:nvSpPr>
        <p:spPr/>
        <p:txBody>
          <a:bodyPr/>
          <a:lstStyle/>
          <a:p>
            <a:r>
              <a:rPr lang="en-US"/>
              <a:t>Click to edit Master title style</a:t>
            </a:r>
          </a:p>
        </p:txBody>
      </p:sp>
      <p:sp>
        <p:nvSpPr>
          <p:cNvPr id="6" name="Table Placeholder ">
            <a:extLst>
              <a:ext uri="{FF2B5EF4-FFF2-40B4-BE49-F238E27FC236}">
                <a16:creationId xmlns:a16="http://schemas.microsoft.com/office/drawing/2014/main" id="{173AE514-08D4-2A49-8E34-C7037FF524B8}"/>
              </a:ext>
            </a:extLst>
          </p:cNvPr>
          <p:cNvSpPr>
            <a:spLocks noGrp="1"/>
          </p:cNvSpPr>
          <p:nvPr>
            <p:ph type="tbl" sz="quarter" idx="16"/>
          </p:nvPr>
        </p:nvSpPr>
        <p:spPr>
          <a:xfrm>
            <a:off x="592138" y="2500313"/>
            <a:ext cx="10903826" cy="3600450"/>
          </a:xfrm>
        </p:spPr>
        <p:txBody>
          <a:bodyPr/>
          <a:lstStyle>
            <a:lvl1pPr marL="0" indent="0">
              <a:buNone/>
              <a:defRPr/>
            </a:lvl1pPr>
          </a:lstStyle>
          <a:p>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4">
            <a:alphaModFix amt="50000"/>
          </a:blip>
          <a:stretch>
            <a:fillRect/>
          </a:stretch>
        </p:blipFill>
        <p:spPr>
          <a:xfrm>
            <a:off x="10633240" y="5908840"/>
            <a:ext cx="1898320" cy="1898320"/>
          </a:xfrm>
          <a:prstGeom prst="rect">
            <a:avLst/>
          </a:prstGeom>
        </p:spPr>
      </p:pic>
      <p:pic>
        <p:nvPicPr>
          <p:cNvPr id="13" name="Brand asset">
            <a:extLst>
              <a:ext uri="{FF2B5EF4-FFF2-40B4-BE49-F238E27FC236}">
                <a16:creationId xmlns:a16="http://schemas.microsoft.com/office/drawing/2014/main" id="{3DDCD7CA-8A57-624D-87ED-1DA198F10853}"/>
              </a:ext>
            </a:extLst>
          </p:cNvPr>
          <p:cNvPicPr>
            <a:picLocks noChangeAspect="1"/>
          </p:cNvPicPr>
          <p:nvPr userDrawn="1"/>
        </p:nvPicPr>
        <p:blipFill>
          <a:blip r:embed="rId5"/>
          <a:stretch>
            <a:fillRect/>
          </a:stretch>
        </p:blipFill>
        <p:spPr>
          <a:xfrm>
            <a:off x="4985141" y="-1238852"/>
            <a:ext cx="2815834" cy="2815834"/>
          </a:xfrm>
          <a:prstGeom prst="rect">
            <a:avLst/>
          </a:prstGeom>
        </p:spPr>
      </p:pic>
    </p:spTree>
    <p:extLst>
      <p:ext uri="{BB962C8B-B14F-4D97-AF65-F5344CB8AC3E}">
        <p14:creationId xmlns:p14="http://schemas.microsoft.com/office/powerpoint/2010/main" val="9667126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White">
    <p:spTree>
      <p:nvGrpSpPr>
        <p:cNvPr id="1" name=""/>
        <p:cNvGrpSpPr/>
        <p:nvPr/>
      </p:nvGrpSpPr>
      <p:grpSpPr>
        <a:xfrm>
          <a:off x="0" y="0"/>
          <a:ext cx="0" cy="0"/>
          <a:chOff x="0" y="0"/>
          <a:chExt cx="0" cy="0"/>
        </a:xfrm>
      </p:grpSpPr>
      <p:sp>
        <p:nvSpPr>
          <p:cNvPr id="9" name="End">
            <a:extLst>
              <a:ext uri="{FF2B5EF4-FFF2-40B4-BE49-F238E27FC236}">
                <a16:creationId xmlns:a16="http://schemas.microsoft.com/office/drawing/2014/main" id="{B44406BA-ED60-0345-B83D-7F80F42B5082}"/>
              </a:ext>
            </a:extLst>
          </p:cNvPr>
          <p:cNvSpPr>
            <a:spLocks noGrp="1"/>
          </p:cNvSpPr>
          <p:nvPr>
            <p:ph type="ctrTitle" hasCustomPrompt="1"/>
          </p:nvPr>
        </p:nvSpPr>
        <p:spPr>
          <a:xfrm>
            <a:off x="589782" y="3254567"/>
            <a:ext cx="8412306" cy="909193"/>
          </a:xfrm>
        </p:spPr>
        <p:txBody>
          <a:bodyPr anchor="t"/>
          <a:lstStyle>
            <a:lvl1pPr algn="l">
              <a:defRPr sz="6400" b="1">
                <a:solidFill>
                  <a:schemeClr val="tx1"/>
                </a:solidFill>
              </a:defRPr>
            </a:lvl1pPr>
          </a:lstStyle>
          <a:p>
            <a:r>
              <a:rPr lang="en-US" dirty="0"/>
              <a:t>End</a:t>
            </a:r>
            <a:endParaRPr lang="en-GB" dirty="0"/>
          </a:p>
        </p:txBody>
      </p:sp>
      <p:pic>
        <p:nvPicPr>
          <p:cNvPr id="7" name="Logo" descr="UAL_Logo_Black_.eps">
            <a:extLst>
              <a:ext uri="{FF2B5EF4-FFF2-40B4-BE49-F238E27FC236}">
                <a16:creationId xmlns:a16="http://schemas.microsoft.com/office/drawing/2014/main" id="{F0336E7F-BEBD-D942-ADF5-C3149A0565C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AD364372-47A7-4945-AF1F-056BAA3A2F49}"/>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1" name="Brand asset">
            <a:extLst>
              <a:ext uri="{FF2B5EF4-FFF2-40B4-BE49-F238E27FC236}">
                <a16:creationId xmlns:a16="http://schemas.microsoft.com/office/drawing/2014/main" id="{742B4411-310B-0944-8BCB-BE758BA78D5A}"/>
              </a:ext>
            </a:extLst>
          </p:cNvPr>
          <p:cNvPicPr>
            <a:picLocks noChangeAspect="1"/>
          </p:cNvPicPr>
          <p:nvPr userDrawn="1"/>
        </p:nvPicPr>
        <p:blipFill>
          <a:blip r:embed="rId4"/>
          <a:stretch>
            <a:fillRect/>
          </a:stretch>
        </p:blipFill>
        <p:spPr>
          <a:xfrm>
            <a:off x="-3032519" y="1976718"/>
            <a:ext cx="3622301" cy="3622301"/>
          </a:xfrm>
          <a:prstGeom prst="rect">
            <a:avLst/>
          </a:prstGeom>
        </p:spPr>
      </p:pic>
      <p:pic>
        <p:nvPicPr>
          <p:cNvPr id="12" name="Brand asset ">
            <a:extLst>
              <a:ext uri="{FF2B5EF4-FFF2-40B4-BE49-F238E27FC236}">
                <a16:creationId xmlns:a16="http://schemas.microsoft.com/office/drawing/2014/main" id="{507B7BA8-3890-8643-8BDE-3D5827C6ECA5}"/>
              </a:ext>
            </a:extLst>
          </p:cNvPr>
          <p:cNvPicPr>
            <a:picLocks noChangeAspect="1"/>
          </p:cNvPicPr>
          <p:nvPr userDrawn="1"/>
        </p:nvPicPr>
        <p:blipFill>
          <a:blip r:embed="rId5">
            <a:duotone>
              <a:schemeClr val="accent1">
                <a:shade val="45000"/>
                <a:satMod val="135000"/>
              </a:schemeClr>
              <a:prstClr val="white"/>
            </a:duotone>
          </a:blip>
          <a:stretch>
            <a:fillRect/>
          </a:stretch>
        </p:blipFill>
        <p:spPr>
          <a:xfrm>
            <a:off x="7201905" y="-1148621"/>
            <a:ext cx="2028520" cy="2028520"/>
          </a:xfrm>
          <a:prstGeom prst="rect">
            <a:avLst/>
          </a:prstGeom>
        </p:spPr>
      </p:pic>
      <p:pic>
        <p:nvPicPr>
          <p:cNvPr id="14" name="Brand asset ">
            <a:extLst>
              <a:ext uri="{FF2B5EF4-FFF2-40B4-BE49-F238E27FC236}">
                <a16:creationId xmlns:a16="http://schemas.microsoft.com/office/drawing/2014/main" id="{7695F0D8-7CCF-6442-92B1-C4BFE1F9D339}"/>
              </a:ext>
            </a:extLst>
          </p:cNvPr>
          <p:cNvPicPr>
            <a:picLocks noChangeAspect="1"/>
          </p:cNvPicPr>
          <p:nvPr userDrawn="1"/>
        </p:nvPicPr>
        <p:blipFill>
          <a:blip r:embed="rId6"/>
          <a:stretch>
            <a:fillRect/>
          </a:stretch>
        </p:blipFill>
        <p:spPr>
          <a:xfrm>
            <a:off x="7917344" y="5549035"/>
            <a:ext cx="2626162" cy="2617930"/>
          </a:xfrm>
          <a:prstGeom prst="rect">
            <a:avLst/>
          </a:prstGeom>
        </p:spPr>
      </p:pic>
      <p:pic>
        <p:nvPicPr>
          <p:cNvPr id="13" name="Brand asset ">
            <a:extLst>
              <a:ext uri="{FF2B5EF4-FFF2-40B4-BE49-F238E27FC236}">
                <a16:creationId xmlns:a16="http://schemas.microsoft.com/office/drawing/2014/main" id="{9EC3B717-72AD-3041-B2A9-D8099503EF3D}"/>
              </a:ext>
            </a:extLst>
          </p:cNvPr>
          <p:cNvPicPr>
            <a:picLocks noChangeAspect="1"/>
          </p:cNvPicPr>
          <p:nvPr userDrawn="1"/>
        </p:nvPicPr>
        <p:blipFill>
          <a:blip r:embed="rId7"/>
          <a:stretch>
            <a:fillRect/>
          </a:stretch>
        </p:blipFill>
        <p:spPr>
          <a:xfrm>
            <a:off x="8947681" y="4539632"/>
            <a:ext cx="2167212" cy="2167212"/>
          </a:xfrm>
          <a:prstGeom prst="rect">
            <a:avLst/>
          </a:prstGeom>
        </p:spPr>
      </p:pic>
    </p:spTree>
    <p:extLst>
      <p:ext uri="{BB962C8B-B14F-4D97-AF65-F5344CB8AC3E}">
        <p14:creationId xmlns:p14="http://schemas.microsoft.com/office/powerpoint/2010/main" val="1063669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d Black">
    <p:bg>
      <p:bgPr>
        <a:solidFill>
          <a:schemeClr val="tx1"/>
        </a:solidFill>
        <a:effectLst/>
      </p:bgPr>
    </p:bg>
    <p:spTree>
      <p:nvGrpSpPr>
        <p:cNvPr id="1" name=""/>
        <p:cNvGrpSpPr/>
        <p:nvPr/>
      </p:nvGrpSpPr>
      <p:grpSpPr>
        <a:xfrm>
          <a:off x="0" y="0"/>
          <a:ext cx="0" cy="0"/>
          <a:chOff x="0" y="0"/>
          <a:chExt cx="0" cy="0"/>
        </a:xfrm>
      </p:grpSpPr>
      <p:sp>
        <p:nvSpPr>
          <p:cNvPr id="15" name="End">
            <a:extLst>
              <a:ext uri="{FF2B5EF4-FFF2-40B4-BE49-F238E27FC236}">
                <a16:creationId xmlns:a16="http://schemas.microsoft.com/office/drawing/2014/main" id="{84595D11-4329-AD42-BAB7-592EE360CE22}"/>
              </a:ext>
            </a:extLst>
          </p:cNvPr>
          <p:cNvSpPr>
            <a:spLocks noGrp="1"/>
          </p:cNvSpPr>
          <p:nvPr>
            <p:ph type="ctrTitle" hasCustomPrompt="1"/>
          </p:nvPr>
        </p:nvSpPr>
        <p:spPr>
          <a:xfrm>
            <a:off x="589782" y="3254567"/>
            <a:ext cx="8412306" cy="909193"/>
          </a:xfrm>
        </p:spPr>
        <p:txBody>
          <a:bodyPr anchor="t"/>
          <a:lstStyle>
            <a:lvl1pPr algn="l">
              <a:defRPr sz="6400" b="1">
                <a:solidFill>
                  <a:schemeClr val="bg1"/>
                </a:solidFill>
              </a:defRPr>
            </a:lvl1pPr>
          </a:lstStyle>
          <a:p>
            <a:r>
              <a:rPr lang="en-US" dirty="0"/>
              <a:t>End</a:t>
            </a:r>
            <a:endParaRPr lang="en-GB" dirty="0"/>
          </a:p>
        </p:txBody>
      </p:sp>
      <p:pic>
        <p:nvPicPr>
          <p:cNvPr id="5" name="Logo" descr="UAL_Logo_White_.eps">
            <a:extLst>
              <a:ext uri="{FF2B5EF4-FFF2-40B4-BE49-F238E27FC236}">
                <a16:creationId xmlns:a16="http://schemas.microsoft.com/office/drawing/2014/main" id="{34255232-48C9-2A40-826F-66E9ACE4832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537"/>
          <a:stretch/>
        </p:blipFill>
        <p:spPr>
          <a:xfrm>
            <a:off x="591750" y="443030"/>
            <a:ext cx="1497595" cy="780546"/>
          </a:xfrm>
          <a:prstGeom prst="rect">
            <a:avLst/>
          </a:prstGeom>
        </p:spPr>
      </p:pic>
      <p:pic>
        <p:nvPicPr>
          <p:cNvPr id="6" name="The exchange">
            <a:extLst>
              <a:ext uri="{FF2B5EF4-FFF2-40B4-BE49-F238E27FC236}">
                <a16:creationId xmlns:a16="http://schemas.microsoft.com/office/drawing/2014/main" id="{4879E444-12D0-7D44-B6DC-B8943DCDEFD0}"/>
              </a:ext>
            </a:extLst>
          </p:cNvPr>
          <p:cNvPicPr>
            <a:picLocks noChangeAspect="1"/>
          </p:cNvPicPr>
          <p:nvPr userDrawn="1"/>
        </p:nvPicPr>
        <p:blipFill>
          <a:blip r:embed="rId3"/>
          <a:stretch>
            <a:fillRect/>
          </a:stretch>
        </p:blipFill>
        <p:spPr>
          <a:xfrm>
            <a:off x="9771626" y="501693"/>
            <a:ext cx="1761422" cy="720258"/>
          </a:xfrm>
          <a:prstGeom prst="rect">
            <a:avLst/>
          </a:prstGeom>
        </p:spPr>
      </p:pic>
      <p:pic>
        <p:nvPicPr>
          <p:cNvPr id="9" name="brand asset ">
            <a:extLst>
              <a:ext uri="{FF2B5EF4-FFF2-40B4-BE49-F238E27FC236}">
                <a16:creationId xmlns:a16="http://schemas.microsoft.com/office/drawing/2014/main" id="{2A2AE2A0-C3BF-6A4E-A34E-777973BAC80C}"/>
              </a:ext>
            </a:extLst>
          </p:cNvPr>
          <p:cNvPicPr>
            <a:picLocks noChangeAspect="1"/>
          </p:cNvPicPr>
          <p:nvPr userDrawn="1"/>
        </p:nvPicPr>
        <p:blipFill>
          <a:blip r:embed="rId4"/>
          <a:stretch>
            <a:fillRect/>
          </a:stretch>
        </p:blipFill>
        <p:spPr>
          <a:xfrm>
            <a:off x="8070426" y="5493433"/>
            <a:ext cx="2750348" cy="2741726"/>
          </a:xfrm>
          <a:prstGeom prst="rect">
            <a:avLst/>
          </a:prstGeom>
        </p:spPr>
      </p:pic>
      <p:pic>
        <p:nvPicPr>
          <p:cNvPr id="10" name="Brand asset ">
            <a:extLst>
              <a:ext uri="{FF2B5EF4-FFF2-40B4-BE49-F238E27FC236}">
                <a16:creationId xmlns:a16="http://schemas.microsoft.com/office/drawing/2014/main" id="{76BAAD21-076D-5A44-A14D-316DB3093DC9}"/>
              </a:ext>
            </a:extLst>
          </p:cNvPr>
          <p:cNvPicPr>
            <a:picLocks noChangeAspect="1"/>
          </p:cNvPicPr>
          <p:nvPr userDrawn="1"/>
        </p:nvPicPr>
        <p:blipFill>
          <a:blip r:embed="rId5"/>
          <a:stretch>
            <a:fillRect/>
          </a:stretch>
        </p:blipFill>
        <p:spPr>
          <a:xfrm>
            <a:off x="9252104" y="4539632"/>
            <a:ext cx="2167212" cy="2167212"/>
          </a:xfrm>
          <a:prstGeom prst="rect">
            <a:avLst/>
          </a:prstGeom>
        </p:spPr>
      </p:pic>
      <p:pic>
        <p:nvPicPr>
          <p:cNvPr id="11" name="Brand asset ">
            <a:extLst>
              <a:ext uri="{FF2B5EF4-FFF2-40B4-BE49-F238E27FC236}">
                <a16:creationId xmlns:a16="http://schemas.microsoft.com/office/drawing/2014/main" id="{71566303-5E57-804B-97BA-D2143EE95900}"/>
              </a:ext>
            </a:extLst>
          </p:cNvPr>
          <p:cNvPicPr>
            <a:picLocks noChangeAspect="1"/>
          </p:cNvPicPr>
          <p:nvPr userDrawn="1"/>
        </p:nvPicPr>
        <p:blipFill>
          <a:blip r:embed="rId6">
            <a:lum bright="70000" contrast="-70000"/>
          </a:blip>
          <a:stretch>
            <a:fillRect/>
          </a:stretch>
        </p:blipFill>
        <p:spPr>
          <a:xfrm>
            <a:off x="7223584" y="-1157088"/>
            <a:ext cx="2028520" cy="2028520"/>
          </a:xfrm>
          <a:prstGeom prst="rect">
            <a:avLst/>
          </a:prstGeom>
        </p:spPr>
      </p:pic>
      <p:pic>
        <p:nvPicPr>
          <p:cNvPr id="12" name="Brand asset ">
            <a:extLst>
              <a:ext uri="{FF2B5EF4-FFF2-40B4-BE49-F238E27FC236}">
                <a16:creationId xmlns:a16="http://schemas.microsoft.com/office/drawing/2014/main" id="{C00E33F0-294D-2D4F-BB83-45863D8A58A7}"/>
              </a:ext>
            </a:extLst>
          </p:cNvPr>
          <p:cNvPicPr>
            <a:picLocks noChangeAspect="1"/>
          </p:cNvPicPr>
          <p:nvPr userDrawn="1"/>
        </p:nvPicPr>
        <p:blipFill>
          <a:blip r:embed="rId7"/>
          <a:stretch>
            <a:fillRect/>
          </a:stretch>
        </p:blipFill>
        <p:spPr>
          <a:xfrm>
            <a:off x="-3265417" y="1620000"/>
            <a:ext cx="3769881" cy="3769881"/>
          </a:xfrm>
          <a:prstGeom prst="rect">
            <a:avLst/>
          </a:prstGeom>
        </p:spPr>
      </p:pic>
    </p:spTree>
    <p:extLst>
      <p:ext uri="{BB962C8B-B14F-4D97-AF65-F5344CB8AC3E}">
        <p14:creationId xmlns:p14="http://schemas.microsoft.com/office/powerpoint/2010/main" val="1735002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ack">
    <p:bg>
      <p:bgPr>
        <a:solidFill>
          <a:schemeClr val="tx1"/>
        </a:solidFill>
        <a:effectLst/>
      </p:bgPr>
    </p:bg>
    <p:spTree>
      <p:nvGrpSpPr>
        <p:cNvPr id="1" name=""/>
        <p:cNvGrpSpPr/>
        <p:nvPr/>
      </p:nvGrpSpPr>
      <p:grpSpPr>
        <a:xfrm>
          <a:off x="0" y="0"/>
          <a:ext cx="0" cy="0"/>
          <a:chOff x="0" y="0"/>
          <a:chExt cx="0" cy="0"/>
        </a:xfrm>
      </p:grpSpPr>
      <p:sp>
        <p:nvSpPr>
          <p:cNvPr id="13" name="Title ">
            <a:extLst>
              <a:ext uri="{FF2B5EF4-FFF2-40B4-BE49-F238E27FC236}">
                <a16:creationId xmlns:a16="http://schemas.microsoft.com/office/drawing/2014/main" id="{B211ED84-4606-6B4C-BD72-74D351A1C203}"/>
              </a:ext>
            </a:extLst>
          </p:cNvPr>
          <p:cNvSpPr>
            <a:spLocks noGrp="1"/>
          </p:cNvSpPr>
          <p:nvPr>
            <p:ph type="ctrTitle" hasCustomPrompt="1"/>
          </p:nvPr>
        </p:nvSpPr>
        <p:spPr>
          <a:xfrm>
            <a:off x="591750" y="1772400"/>
            <a:ext cx="8766563" cy="2919632"/>
          </a:xfrm>
        </p:spPr>
        <p:txBody>
          <a:bodyPr anchor="t"/>
          <a:lstStyle>
            <a:lvl1pPr algn="l">
              <a:defRPr sz="6400" b="1">
                <a:solidFill>
                  <a:schemeClr val="bg1"/>
                </a:solidFill>
              </a:defRPr>
            </a:lvl1pPr>
          </a:lstStyle>
          <a:p>
            <a:r>
              <a:rPr lang="en-US" dirty="0"/>
              <a:t>Master Title</a:t>
            </a:r>
            <a:endParaRPr lang="en-GB" dirty="0"/>
          </a:p>
        </p:txBody>
      </p:sp>
      <p:sp>
        <p:nvSpPr>
          <p:cNvPr id="14" name="Subtitle ">
            <a:extLst>
              <a:ext uri="{FF2B5EF4-FFF2-40B4-BE49-F238E27FC236}">
                <a16:creationId xmlns:a16="http://schemas.microsoft.com/office/drawing/2014/main" id="{DDF450A4-D761-CF45-9022-BE1648436C26}"/>
              </a:ext>
            </a:extLst>
          </p:cNvPr>
          <p:cNvSpPr>
            <a:spLocks noGrp="1"/>
          </p:cNvSpPr>
          <p:nvPr>
            <p:ph type="subTitle" idx="1" hasCustomPrompt="1"/>
          </p:nvPr>
        </p:nvSpPr>
        <p:spPr>
          <a:xfrm>
            <a:off x="591751" y="4935239"/>
            <a:ext cx="8766562" cy="1125928"/>
          </a:xfrm>
        </p:spPr>
        <p:txBody>
          <a:bodyPr/>
          <a:lstStyle>
            <a:lvl1pPr marL="0" indent="0" algn="l">
              <a:buNone/>
              <a:defRPr sz="3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Subtitle</a:t>
            </a:r>
            <a:endParaRPr lang="en-GB" dirty="0"/>
          </a:p>
        </p:txBody>
      </p:sp>
      <p:pic>
        <p:nvPicPr>
          <p:cNvPr id="5" name="Logo" descr="UAL_Logo_White_.eps">
            <a:extLst>
              <a:ext uri="{FF2B5EF4-FFF2-40B4-BE49-F238E27FC236}">
                <a16:creationId xmlns:a16="http://schemas.microsoft.com/office/drawing/2014/main" id="{34255232-48C9-2A40-826F-66E9ACE4832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537"/>
          <a:stretch/>
        </p:blipFill>
        <p:spPr>
          <a:xfrm>
            <a:off x="591750" y="443030"/>
            <a:ext cx="1497595" cy="780546"/>
          </a:xfrm>
          <a:prstGeom prst="rect">
            <a:avLst/>
          </a:prstGeom>
        </p:spPr>
      </p:pic>
      <p:pic>
        <p:nvPicPr>
          <p:cNvPr id="6" name="The exchange">
            <a:extLst>
              <a:ext uri="{FF2B5EF4-FFF2-40B4-BE49-F238E27FC236}">
                <a16:creationId xmlns:a16="http://schemas.microsoft.com/office/drawing/2014/main" id="{4879E444-12D0-7D44-B6DC-B8943DCDEFD0}"/>
              </a:ext>
            </a:extLst>
          </p:cNvPr>
          <p:cNvPicPr>
            <a:picLocks noChangeAspect="1"/>
          </p:cNvPicPr>
          <p:nvPr userDrawn="1"/>
        </p:nvPicPr>
        <p:blipFill>
          <a:blip r:embed="rId3"/>
          <a:stretch>
            <a:fillRect/>
          </a:stretch>
        </p:blipFill>
        <p:spPr>
          <a:xfrm>
            <a:off x="9771626" y="501693"/>
            <a:ext cx="1761422" cy="720258"/>
          </a:xfrm>
          <a:prstGeom prst="rect">
            <a:avLst/>
          </a:prstGeom>
        </p:spPr>
      </p:pic>
      <p:pic>
        <p:nvPicPr>
          <p:cNvPr id="9" name="brand asset ">
            <a:extLst>
              <a:ext uri="{FF2B5EF4-FFF2-40B4-BE49-F238E27FC236}">
                <a16:creationId xmlns:a16="http://schemas.microsoft.com/office/drawing/2014/main" id="{2A2AE2A0-C3BF-6A4E-A34E-777973BAC80C}"/>
              </a:ext>
            </a:extLst>
          </p:cNvPr>
          <p:cNvPicPr>
            <a:picLocks noChangeAspect="1"/>
          </p:cNvPicPr>
          <p:nvPr userDrawn="1"/>
        </p:nvPicPr>
        <p:blipFill>
          <a:blip r:embed="rId4"/>
          <a:stretch>
            <a:fillRect/>
          </a:stretch>
        </p:blipFill>
        <p:spPr>
          <a:xfrm>
            <a:off x="8070426" y="5493433"/>
            <a:ext cx="2750348" cy="2741726"/>
          </a:xfrm>
          <a:prstGeom prst="rect">
            <a:avLst/>
          </a:prstGeom>
        </p:spPr>
      </p:pic>
      <p:pic>
        <p:nvPicPr>
          <p:cNvPr id="10" name="Brand asset ">
            <a:extLst>
              <a:ext uri="{FF2B5EF4-FFF2-40B4-BE49-F238E27FC236}">
                <a16:creationId xmlns:a16="http://schemas.microsoft.com/office/drawing/2014/main" id="{76BAAD21-076D-5A44-A14D-316DB3093DC9}"/>
              </a:ext>
            </a:extLst>
          </p:cNvPr>
          <p:cNvPicPr>
            <a:picLocks noChangeAspect="1"/>
          </p:cNvPicPr>
          <p:nvPr userDrawn="1"/>
        </p:nvPicPr>
        <p:blipFill>
          <a:blip r:embed="rId5"/>
          <a:stretch>
            <a:fillRect/>
          </a:stretch>
        </p:blipFill>
        <p:spPr>
          <a:xfrm>
            <a:off x="9252104" y="4539632"/>
            <a:ext cx="2167212" cy="2167212"/>
          </a:xfrm>
          <a:prstGeom prst="rect">
            <a:avLst/>
          </a:prstGeom>
        </p:spPr>
      </p:pic>
      <p:pic>
        <p:nvPicPr>
          <p:cNvPr id="11" name="Brand asset ">
            <a:extLst>
              <a:ext uri="{FF2B5EF4-FFF2-40B4-BE49-F238E27FC236}">
                <a16:creationId xmlns:a16="http://schemas.microsoft.com/office/drawing/2014/main" id="{71566303-5E57-804B-97BA-D2143EE95900}"/>
              </a:ext>
            </a:extLst>
          </p:cNvPr>
          <p:cNvPicPr>
            <a:picLocks noChangeAspect="1"/>
          </p:cNvPicPr>
          <p:nvPr userDrawn="1"/>
        </p:nvPicPr>
        <p:blipFill>
          <a:blip r:embed="rId6">
            <a:lum bright="70000" contrast="-70000"/>
          </a:blip>
          <a:stretch>
            <a:fillRect/>
          </a:stretch>
        </p:blipFill>
        <p:spPr>
          <a:xfrm>
            <a:off x="7223584" y="-1157088"/>
            <a:ext cx="2028520" cy="2028520"/>
          </a:xfrm>
          <a:prstGeom prst="rect">
            <a:avLst/>
          </a:prstGeom>
        </p:spPr>
      </p:pic>
      <p:pic>
        <p:nvPicPr>
          <p:cNvPr id="12" name="Brand asset ">
            <a:extLst>
              <a:ext uri="{FF2B5EF4-FFF2-40B4-BE49-F238E27FC236}">
                <a16:creationId xmlns:a16="http://schemas.microsoft.com/office/drawing/2014/main" id="{C00E33F0-294D-2D4F-BB83-45863D8A58A7}"/>
              </a:ext>
            </a:extLst>
          </p:cNvPr>
          <p:cNvPicPr>
            <a:picLocks noChangeAspect="1"/>
          </p:cNvPicPr>
          <p:nvPr userDrawn="1"/>
        </p:nvPicPr>
        <p:blipFill>
          <a:blip r:embed="rId7"/>
          <a:stretch>
            <a:fillRect/>
          </a:stretch>
        </p:blipFill>
        <p:spPr>
          <a:xfrm>
            <a:off x="-3265417" y="1620000"/>
            <a:ext cx="3769881" cy="3769881"/>
          </a:xfrm>
          <a:prstGeom prst="rect">
            <a:avLst/>
          </a:prstGeom>
        </p:spPr>
      </p:pic>
      <p:sp>
        <p:nvSpPr>
          <p:cNvPr id="15" name="TextBox 14"/>
          <p:cNvSpPr txBox="1"/>
          <p:nvPr userDrawn="1"/>
        </p:nvSpPr>
        <p:spPr>
          <a:xfrm>
            <a:off x="496389" y="6148251"/>
            <a:ext cx="7820298" cy="276999"/>
          </a:xfrm>
          <a:prstGeom prst="rect">
            <a:avLst/>
          </a:prstGeom>
          <a:noFill/>
        </p:spPr>
        <p:txBody>
          <a:bodyPr wrap="square" rtlCol="0">
            <a:spAutoFit/>
          </a:bodyPr>
          <a:lstStyle/>
          <a:p>
            <a:r>
              <a:rPr lang="en-GB" sz="1200" b="0" i="0" kern="1200" dirty="0">
                <a:solidFill>
                  <a:schemeClr val="bg1"/>
                </a:solidFill>
                <a:effectLst/>
                <a:latin typeface="Arial" panose="020B0604020202020204" pitchFamily="34" charset="0"/>
                <a:ea typeface="+mn-ea"/>
                <a:cs typeface="Arial" panose="020B0604020202020204" pitchFamily="34" charset="0"/>
              </a:rPr>
              <a:t>Enhancing teaching, learning and careers education in partnership with staff and students</a:t>
            </a:r>
            <a:endParaRPr lang="en-GB" sz="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8024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or Statement White">
    <p:spTree>
      <p:nvGrpSpPr>
        <p:cNvPr id="1" name=""/>
        <p:cNvGrpSpPr/>
        <p:nvPr/>
      </p:nvGrpSpPr>
      <p:grpSpPr>
        <a:xfrm>
          <a:off x="0" y="0"/>
          <a:ext cx="0" cy="0"/>
          <a:chOff x="0" y="0"/>
          <a:chExt cx="0" cy="0"/>
        </a:xfrm>
      </p:grpSpPr>
      <p:sp>
        <p:nvSpPr>
          <p:cNvPr id="5" name="Section Title">
            <a:extLst>
              <a:ext uri="{FF2B5EF4-FFF2-40B4-BE49-F238E27FC236}">
                <a16:creationId xmlns:a16="http://schemas.microsoft.com/office/drawing/2014/main" id="{0633A1CD-48AD-B04E-980B-62570394BF51}"/>
              </a:ext>
            </a:extLst>
          </p:cNvPr>
          <p:cNvSpPr>
            <a:spLocks noGrp="1"/>
          </p:cNvSpPr>
          <p:nvPr>
            <p:ph type="body" sz="quarter" idx="13" hasCustomPrompt="1"/>
          </p:nvPr>
        </p:nvSpPr>
        <p:spPr>
          <a:xfrm>
            <a:off x="620593" y="2538693"/>
            <a:ext cx="8296276" cy="2819400"/>
          </a:xfrm>
          <a:prstGeom prst="rect">
            <a:avLst/>
          </a:prstGeom>
        </p:spPr>
        <p:txBody>
          <a:bodyPr>
            <a:normAutofit/>
          </a:bodyPr>
          <a:lstStyle>
            <a:lvl1pPr marL="0" indent="0">
              <a:buNone/>
              <a:defRPr sz="6400" b="1" i="0" baseline="0">
                <a:latin typeface="Arial" panose="020B0604020202020204" pitchFamily="34" charset="0"/>
                <a:cs typeface="Arial" panose="020B0604020202020204" pitchFamily="34" charset="0"/>
              </a:defRPr>
            </a:lvl1pPr>
          </a:lstStyle>
          <a:p>
            <a:pPr lvl="0"/>
            <a:r>
              <a:rPr lang="en-US" dirty="0"/>
              <a:t>Section Title</a:t>
            </a:r>
          </a:p>
          <a:p>
            <a:pPr lvl="0"/>
            <a:endParaRPr lang="en-US" dirty="0"/>
          </a:p>
        </p:txBody>
      </p:sp>
      <p:sp>
        <p:nvSpPr>
          <p:cNvPr id="14" name="Title of presentation (Subtitle)">
            <a:extLst>
              <a:ext uri="{FF2B5EF4-FFF2-40B4-BE49-F238E27FC236}">
                <a16:creationId xmlns:a16="http://schemas.microsoft.com/office/drawing/2014/main" id="{70690445-B6A5-4546-BAD1-3D6BE6720BA4}"/>
              </a:ext>
            </a:extLst>
          </p:cNvPr>
          <p:cNvSpPr>
            <a:spLocks noGrp="1"/>
          </p:cNvSpPr>
          <p:nvPr>
            <p:ph type="subTitle" idx="1" hasCustomPrompt="1"/>
          </p:nvPr>
        </p:nvSpPr>
        <p:spPr>
          <a:xfrm>
            <a:off x="589782" y="1903144"/>
            <a:ext cx="8412306" cy="444607"/>
          </a:xfrm>
        </p:spPr>
        <p:txBody>
          <a:bodyPr/>
          <a:lstStyle>
            <a:lvl1pPr marL="0" indent="0" algn="l">
              <a:buNone/>
              <a:defRPr sz="3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Title of presentation</a:t>
            </a:r>
            <a:endParaRPr lang="en-GB" dirty="0"/>
          </a:p>
        </p:txBody>
      </p:sp>
      <p:pic>
        <p:nvPicPr>
          <p:cNvPr id="7" name="Logo" descr="UAL_Logo_Black_.eps">
            <a:extLst>
              <a:ext uri="{FF2B5EF4-FFF2-40B4-BE49-F238E27FC236}">
                <a16:creationId xmlns:a16="http://schemas.microsoft.com/office/drawing/2014/main" id="{FFBB65CE-69F8-1747-AFA9-0A0A32449C4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BB71D399-2E7E-1145-B02B-4C4D50A648C3}"/>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9" name="Brand asset">
            <a:extLst>
              <a:ext uri="{FF2B5EF4-FFF2-40B4-BE49-F238E27FC236}">
                <a16:creationId xmlns:a16="http://schemas.microsoft.com/office/drawing/2014/main" id="{3F96B6F7-CE91-D74E-8E77-E0ACD6A901B8}"/>
              </a:ext>
            </a:extLst>
          </p:cNvPr>
          <p:cNvPicPr>
            <a:picLocks noChangeAspect="1"/>
          </p:cNvPicPr>
          <p:nvPr userDrawn="1"/>
        </p:nvPicPr>
        <p:blipFill>
          <a:blip r:embed="rId4"/>
          <a:stretch>
            <a:fillRect/>
          </a:stretch>
        </p:blipFill>
        <p:spPr>
          <a:xfrm>
            <a:off x="-3032519" y="1976718"/>
            <a:ext cx="3622301" cy="3622301"/>
          </a:xfrm>
          <a:prstGeom prst="rect">
            <a:avLst/>
          </a:prstGeom>
        </p:spPr>
      </p:pic>
      <p:pic>
        <p:nvPicPr>
          <p:cNvPr id="10" name="Brand asset ">
            <a:extLst>
              <a:ext uri="{FF2B5EF4-FFF2-40B4-BE49-F238E27FC236}">
                <a16:creationId xmlns:a16="http://schemas.microsoft.com/office/drawing/2014/main" id="{99FC3C18-2D7D-BB44-B269-57E77510324E}"/>
              </a:ext>
            </a:extLst>
          </p:cNvPr>
          <p:cNvPicPr>
            <a:picLocks noChangeAspect="1"/>
          </p:cNvPicPr>
          <p:nvPr userDrawn="1"/>
        </p:nvPicPr>
        <p:blipFill>
          <a:blip r:embed="rId5">
            <a:duotone>
              <a:schemeClr val="accent1">
                <a:shade val="45000"/>
                <a:satMod val="135000"/>
              </a:schemeClr>
              <a:prstClr val="white"/>
            </a:duotone>
          </a:blip>
          <a:stretch>
            <a:fillRect/>
          </a:stretch>
        </p:blipFill>
        <p:spPr>
          <a:xfrm>
            <a:off x="7201905" y="-1148621"/>
            <a:ext cx="2028520" cy="2028520"/>
          </a:xfrm>
          <a:prstGeom prst="rect">
            <a:avLst/>
          </a:prstGeom>
        </p:spPr>
      </p:pic>
      <p:pic>
        <p:nvPicPr>
          <p:cNvPr id="11" name="Brand asset ">
            <a:extLst>
              <a:ext uri="{FF2B5EF4-FFF2-40B4-BE49-F238E27FC236}">
                <a16:creationId xmlns:a16="http://schemas.microsoft.com/office/drawing/2014/main" id="{FAAD7CEA-E9F8-EE4E-8A51-B9FD94C54F75}"/>
              </a:ext>
            </a:extLst>
          </p:cNvPr>
          <p:cNvPicPr>
            <a:picLocks noChangeAspect="1"/>
          </p:cNvPicPr>
          <p:nvPr userDrawn="1"/>
        </p:nvPicPr>
        <p:blipFill>
          <a:blip r:embed="rId6"/>
          <a:stretch>
            <a:fillRect/>
          </a:stretch>
        </p:blipFill>
        <p:spPr>
          <a:xfrm>
            <a:off x="7917344" y="5549035"/>
            <a:ext cx="2626162" cy="2617930"/>
          </a:xfrm>
          <a:prstGeom prst="rect">
            <a:avLst/>
          </a:prstGeom>
        </p:spPr>
      </p:pic>
      <p:pic>
        <p:nvPicPr>
          <p:cNvPr id="12" name="Brand asset ">
            <a:extLst>
              <a:ext uri="{FF2B5EF4-FFF2-40B4-BE49-F238E27FC236}">
                <a16:creationId xmlns:a16="http://schemas.microsoft.com/office/drawing/2014/main" id="{8AB610F2-2147-9546-9816-375E08F75250}"/>
              </a:ext>
            </a:extLst>
          </p:cNvPr>
          <p:cNvPicPr>
            <a:picLocks noChangeAspect="1"/>
          </p:cNvPicPr>
          <p:nvPr userDrawn="1"/>
        </p:nvPicPr>
        <p:blipFill>
          <a:blip r:embed="rId7"/>
          <a:stretch>
            <a:fillRect/>
          </a:stretch>
        </p:blipFill>
        <p:spPr>
          <a:xfrm>
            <a:off x="8947681" y="4539632"/>
            <a:ext cx="2167212" cy="2167212"/>
          </a:xfrm>
          <a:prstGeom prst="rect">
            <a:avLst/>
          </a:prstGeom>
        </p:spPr>
      </p:pic>
    </p:spTree>
    <p:extLst>
      <p:ext uri="{BB962C8B-B14F-4D97-AF65-F5344CB8AC3E}">
        <p14:creationId xmlns:p14="http://schemas.microsoft.com/office/powerpoint/2010/main" val="158659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or Statement Black">
    <p:bg>
      <p:bgPr>
        <a:solidFill>
          <a:schemeClr val="tx1"/>
        </a:solidFill>
        <a:effectLst/>
      </p:bgPr>
    </p:bg>
    <p:spTree>
      <p:nvGrpSpPr>
        <p:cNvPr id="1" name=""/>
        <p:cNvGrpSpPr/>
        <p:nvPr/>
      </p:nvGrpSpPr>
      <p:grpSpPr>
        <a:xfrm>
          <a:off x="0" y="0"/>
          <a:ext cx="0" cy="0"/>
          <a:chOff x="0" y="0"/>
          <a:chExt cx="0" cy="0"/>
        </a:xfrm>
      </p:grpSpPr>
      <p:sp>
        <p:nvSpPr>
          <p:cNvPr id="11" name="Section Title">
            <a:extLst>
              <a:ext uri="{FF2B5EF4-FFF2-40B4-BE49-F238E27FC236}">
                <a16:creationId xmlns:a16="http://schemas.microsoft.com/office/drawing/2014/main" id="{E9A35C21-3964-6C45-89EB-3491DE08EC94}"/>
              </a:ext>
            </a:extLst>
          </p:cNvPr>
          <p:cNvSpPr>
            <a:spLocks noGrp="1"/>
          </p:cNvSpPr>
          <p:nvPr>
            <p:ph type="body" sz="quarter" idx="13" hasCustomPrompt="1"/>
          </p:nvPr>
        </p:nvSpPr>
        <p:spPr>
          <a:xfrm>
            <a:off x="620593" y="2538693"/>
            <a:ext cx="8296276" cy="2819400"/>
          </a:xfrm>
          <a:prstGeom prst="rect">
            <a:avLst/>
          </a:prstGeom>
        </p:spPr>
        <p:txBody>
          <a:bodyPr>
            <a:normAutofit/>
          </a:bodyPr>
          <a:lstStyle>
            <a:lvl1pPr marL="0" indent="0">
              <a:buNone/>
              <a:defRPr sz="6400" b="1" i="0" baseline="0">
                <a:solidFill>
                  <a:schemeClr val="bg1"/>
                </a:solidFill>
                <a:latin typeface="Arial" panose="020B0604020202020204" pitchFamily="34" charset="0"/>
                <a:cs typeface="Arial" panose="020B0604020202020204" pitchFamily="34" charset="0"/>
              </a:defRPr>
            </a:lvl1pPr>
          </a:lstStyle>
          <a:p>
            <a:pPr lvl="0"/>
            <a:r>
              <a:rPr lang="en-US" dirty="0"/>
              <a:t>Section Title</a:t>
            </a:r>
          </a:p>
          <a:p>
            <a:pPr lvl="0"/>
            <a:endParaRPr lang="en-US" dirty="0"/>
          </a:p>
        </p:txBody>
      </p:sp>
      <p:sp>
        <p:nvSpPr>
          <p:cNvPr id="12" name="Title of presentation (Subtitle)">
            <a:extLst>
              <a:ext uri="{FF2B5EF4-FFF2-40B4-BE49-F238E27FC236}">
                <a16:creationId xmlns:a16="http://schemas.microsoft.com/office/drawing/2014/main" id="{C9AE1EA5-47D9-7B48-99AF-CDA18E7CF10A}"/>
              </a:ext>
            </a:extLst>
          </p:cNvPr>
          <p:cNvSpPr>
            <a:spLocks noGrp="1"/>
          </p:cNvSpPr>
          <p:nvPr>
            <p:ph type="subTitle" idx="1" hasCustomPrompt="1"/>
          </p:nvPr>
        </p:nvSpPr>
        <p:spPr>
          <a:xfrm>
            <a:off x="589782" y="1903144"/>
            <a:ext cx="8412306" cy="444607"/>
          </a:xfrm>
        </p:spPr>
        <p:txBody>
          <a:bodyPr/>
          <a:lstStyle>
            <a:lvl1pPr marL="0" indent="0" algn="l">
              <a:buNone/>
              <a:defRPr sz="3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Title of presentation</a:t>
            </a:r>
            <a:endParaRPr lang="en-GB" dirty="0"/>
          </a:p>
        </p:txBody>
      </p:sp>
      <p:pic>
        <p:nvPicPr>
          <p:cNvPr id="5" name="Logo" descr="UAL_Logo_White_.eps">
            <a:extLst>
              <a:ext uri="{FF2B5EF4-FFF2-40B4-BE49-F238E27FC236}">
                <a16:creationId xmlns:a16="http://schemas.microsoft.com/office/drawing/2014/main" id="{F9F99FBB-D0AD-BD48-892F-13480A53F6D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537"/>
          <a:stretch/>
        </p:blipFill>
        <p:spPr>
          <a:xfrm>
            <a:off x="591750" y="443030"/>
            <a:ext cx="1497595" cy="780546"/>
          </a:xfrm>
          <a:prstGeom prst="rect">
            <a:avLst/>
          </a:prstGeom>
        </p:spPr>
      </p:pic>
      <p:pic>
        <p:nvPicPr>
          <p:cNvPr id="6" name="The exchange">
            <a:extLst>
              <a:ext uri="{FF2B5EF4-FFF2-40B4-BE49-F238E27FC236}">
                <a16:creationId xmlns:a16="http://schemas.microsoft.com/office/drawing/2014/main" id="{C66E08F6-8E03-8348-AB94-655EDAC7EDDA}"/>
              </a:ext>
            </a:extLst>
          </p:cNvPr>
          <p:cNvPicPr>
            <a:picLocks noChangeAspect="1"/>
          </p:cNvPicPr>
          <p:nvPr userDrawn="1"/>
        </p:nvPicPr>
        <p:blipFill>
          <a:blip r:embed="rId3"/>
          <a:stretch>
            <a:fillRect/>
          </a:stretch>
        </p:blipFill>
        <p:spPr>
          <a:xfrm>
            <a:off x="9771626" y="501693"/>
            <a:ext cx="1761422" cy="720258"/>
          </a:xfrm>
          <a:prstGeom prst="rect">
            <a:avLst/>
          </a:prstGeom>
        </p:spPr>
      </p:pic>
      <p:pic>
        <p:nvPicPr>
          <p:cNvPr id="7" name="brand asset ">
            <a:extLst>
              <a:ext uri="{FF2B5EF4-FFF2-40B4-BE49-F238E27FC236}">
                <a16:creationId xmlns:a16="http://schemas.microsoft.com/office/drawing/2014/main" id="{56319218-B96D-D440-B69D-CC9D930E3701}"/>
              </a:ext>
            </a:extLst>
          </p:cNvPr>
          <p:cNvPicPr>
            <a:picLocks noChangeAspect="1"/>
          </p:cNvPicPr>
          <p:nvPr userDrawn="1"/>
        </p:nvPicPr>
        <p:blipFill>
          <a:blip r:embed="rId4"/>
          <a:stretch>
            <a:fillRect/>
          </a:stretch>
        </p:blipFill>
        <p:spPr>
          <a:xfrm>
            <a:off x="8070426" y="5493433"/>
            <a:ext cx="2750348" cy="2741726"/>
          </a:xfrm>
          <a:prstGeom prst="rect">
            <a:avLst/>
          </a:prstGeom>
        </p:spPr>
      </p:pic>
      <p:pic>
        <p:nvPicPr>
          <p:cNvPr id="8" name="Brand asset ">
            <a:extLst>
              <a:ext uri="{FF2B5EF4-FFF2-40B4-BE49-F238E27FC236}">
                <a16:creationId xmlns:a16="http://schemas.microsoft.com/office/drawing/2014/main" id="{2BD8ACF3-4E32-D446-BFEA-6FFBA83861A1}"/>
              </a:ext>
            </a:extLst>
          </p:cNvPr>
          <p:cNvPicPr>
            <a:picLocks noChangeAspect="1"/>
          </p:cNvPicPr>
          <p:nvPr userDrawn="1"/>
        </p:nvPicPr>
        <p:blipFill>
          <a:blip r:embed="rId5"/>
          <a:stretch>
            <a:fillRect/>
          </a:stretch>
        </p:blipFill>
        <p:spPr>
          <a:xfrm>
            <a:off x="9252104" y="4539632"/>
            <a:ext cx="2167212" cy="2167212"/>
          </a:xfrm>
          <a:prstGeom prst="rect">
            <a:avLst/>
          </a:prstGeom>
        </p:spPr>
      </p:pic>
      <p:pic>
        <p:nvPicPr>
          <p:cNvPr id="9" name="Brand asset ">
            <a:extLst>
              <a:ext uri="{FF2B5EF4-FFF2-40B4-BE49-F238E27FC236}">
                <a16:creationId xmlns:a16="http://schemas.microsoft.com/office/drawing/2014/main" id="{F2C461AC-0946-5647-AD68-1C8BC74F947F}"/>
              </a:ext>
            </a:extLst>
          </p:cNvPr>
          <p:cNvPicPr>
            <a:picLocks noChangeAspect="1"/>
          </p:cNvPicPr>
          <p:nvPr userDrawn="1"/>
        </p:nvPicPr>
        <p:blipFill>
          <a:blip r:embed="rId6">
            <a:lum bright="70000" contrast="-70000"/>
          </a:blip>
          <a:stretch>
            <a:fillRect/>
          </a:stretch>
        </p:blipFill>
        <p:spPr>
          <a:xfrm>
            <a:off x="7223584" y="-1157088"/>
            <a:ext cx="2028520" cy="2028520"/>
          </a:xfrm>
          <a:prstGeom prst="rect">
            <a:avLst/>
          </a:prstGeom>
        </p:spPr>
      </p:pic>
      <p:pic>
        <p:nvPicPr>
          <p:cNvPr id="10" name="Brand asset ">
            <a:extLst>
              <a:ext uri="{FF2B5EF4-FFF2-40B4-BE49-F238E27FC236}">
                <a16:creationId xmlns:a16="http://schemas.microsoft.com/office/drawing/2014/main" id="{5A68C422-A2F4-6E4F-B48D-D4EB7CA6106A}"/>
              </a:ext>
            </a:extLst>
          </p:cNvPr>
          <p:cNvPicPr>
            <a:picLocks noChangeAspect="1"/>
          </p:cNvPicPr>
          <p:nvPr userDrawn="1"/>
        </p:nvPicPr>
        <p:blipFill>
          <a:blip r:embed="rId7"/>
          <a:stretch>
            <a:fillRect/>
          </a:stretch>
        </p:blipFill>
        <p:spPr>
          <a:xfrm>
            <a:off x="-3265417" y="1620000"/>
            <a:ext cx="3769881" cy="3769881"/>
          </a:xfrm>
          <a:prstGeom prst="rect">
            <a:avLst/>
          </a:prstGeom>
        </p:spPr>
      </p:pic>
    </p:spTree>
    <p:extLst>
      <p:ext uri="{BB962C8B-B14F-4D97-AF65-F5344CB8AC3E}">
        <p14:creationId xmlns:p14="http://schemas.microsoft.com/office/powerpoint/2010/main" val="1024021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Single Column">
    <p:spTree>
      <p:nvGrpSpPr>
        <p:cNvPr id="1" name=""/>
        <p:cNvGrpSpPr/>
        <p:nvPr/>
      </p:nvGrpSpPr>
      <p:grpSpPr>
        <a:xfrm>
          <a:off x="0" y="0"/>
          <a:ext cx="0" cy="0"/>
          <a:chOff x="0" y="0"/>
          <a:chExt cx="0" cy="0"/>
        </a:xfrm>
      </p:grpSpPr>
      <p:sp>
        <p:nvSpPr>
          <p:cNvPr id="17" name="Title ">
            <a:extLst>
              <a:ext uri="{FF2B5EF4-FFF2-40B4-BE49-F238E27FC236}">
                <a16:creationId xmlns:a16="http://schemas.microsoft.com/office/drawing/2014/main" id="{3DE836AB-C091-4041-83EE-A4437457797A}"/>
              </a:ext>
            </a:extLst>
          </p:cNvPr>
          <p:cNvSpPr>
            <a:spLocks noGrp="1"/>
          </p:cNvSpPr>
          <p:nvPr>
            <p:ph type="title" hasCustomPrompt="1"/>
          </p:nvPr>
        </p:nvSpPr>
        <p:spPr/>
        <p:txBody>
          <a:bodyPr/>
          <a:lstStyle/>
          <a:p>
            <a:r>
              <a:rPr lang="en-US" dirty="0"/>
              <a:t>Title</a:t>
            </a:r>
          </a:p>
        </p:txBody>
      </p:sp>
      <p:sp>
        <p:nvSpPr>
          <p:cNvPr id="12" name="Text Placeholder ">
            <a:extLst>
              <a:ext uri="{FF2B5EF4-FFF2-40B4-BE49-F238E27FC236}">
                <a16:creationId xmlns:a16="http://schemas.microsoft.com/office/drawing/2014/main" id="{8EB5C32D-D1F8-354A-8F8C-C0CF3C8228C2}"/>
              </a:ext>
            </a:extLst>
          </p:cNvPr>
          <p:cNvSpPr>
            <a:spLocks noGrp="1"/>
          </p:cNvSpPr>
          <p:nvPr>
            <p:ph type="body" sz="quarter" idx="13" hasCustomPrompt="1"/>
          </p:nvPr>
        </p:nvSpPr>
        <p:spPr>
          <a:xfrm>
            <a:off x="592139" y="2500313"/>
            <a:ext cx="10903826" cy="3600450"/>
          </a:xfrm>
        </p:spPr>
        <p:txBody>
          <a:bodyPr/>
          <a:lstStyle/>
          <a:p>
            <a:pPr lvl="0"/>
            <a:r>
              <a:rPr lang="en-US" dirty="0"/>
              <a:t>Insert text here</a:t>
            </a:r>
          </a:p>
          <a:p>
            <a:pPr lvl="1"/>
            <a:r>
              <a:rPr lang="en-US" dirty="0"/>
              <a:t>Bullet points</a:t>
            </a:r>
          </a:p>
        </p:txBody>
      </p:sp>
      <p:pic>
        <p:nvPicPr>
          <p:cNvPr id="5" name="Logo" descr="UAL_Logo_Black_.eps">
            <a:extLst>
              <a:ext uri="{FF2B5EF4-FFF2-40B4-BE49-F238E27FC236}">
                <a16:creationId xmlns:a16="http://schemas.microsoft.com/office/drawing/2014/main" id="{C4A9E773-600E-6F47-80FC-20F8ABFB749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6" name="The Exchange">
            <a:extLst>
              <a:ext uri="{FF2B5EF4-FFF2-40B4-BE49-F238E27FC236}">
                <a16:creationId xmlns:a16="http://schemas.microsoft.com/office/drawing/2014/main" id="{7FE4CAD9-53EB-FD41-9079-5CDCA14F09DE}"/>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7" name="Brand asset">
            <a:extLst>
              <a:ext uri="{FF2B5EF4-FFF2-40B4-BE49-F238E27FC236}">
                <a16:creationId xmlns:a16="http://schemas.microsoft.com/office/drawing/2014/main" id="{D028BCCF-B23F-D146-A22D-B9A50E9A4896}"/>
              </a:ext>
            </a:extLst>
          </p:cNvPr>
          <p:cNvPicPr>
            <a:picLocks noChangeAspect="1"/>
          </p:cNvPicPr>
          <p:nvPr userDrawn="1"/>
        </p:nvPicPr>
        <p:blipFill>
          <a:blip r:embed="rId4">
            <a:alphaModFix amt="50000"/>
          </a:blip>
          <a:stretch>
            <a:fillRect/>
          </a:stretch>
        </p:blipFill>
        <p:spPr>
          <a:xfrm>
            <a:off x="3107721" y="-2335375"/>
            <a:ext cx="3633216" cy="3633216"/>
          </a:xfrm>
          <a:prstGeom prst="rect">
            <a:avLst/>
          </a:prstGeom>
        </p:spPr>
      </p:pic>
      <p:pic>
        <p:nvPicPr>
          <p:cNvPr id="8" name="Brand asset">
            <a:extLst>
              <a:ext uri="{FF2B5EF4-FFF2-40B4-BE49-F238E27FC236}">
                <a16:creationId xmlns:a16="http://schemas.microsoft.com/office/drawing/2014/main" id="{1909D52A-B8C3-BE41-AD50-EC84C0FF238D}"/>
              </a:ext>
            </a:extLst>
          </p:cNvPr>
          <p:cNvPicPr>
            <a:picLocks noChangeAspect="1"/>
          </p:cNvPicPr>
          <p:nvPr userDrawn="1"/>
        </p:nvPicPr>
        <p:blipFill>
          <a:blip r:embed="rId5">
            <a:alphaModFix amt="50000"/>
          </a:blip>
          <a:stretch>
            <a:fillRect/>
          </a:stretch>
        </p:blipFill>
        <p:spPr>
          <a:xfrm>
            <a:off x="10633240" y="5589752"/>
            <a:ext cx="1898320" cy="1898320"/>
          </a:xfrm>
          <a:prstGeom prst="rect">
            <a:avLst/>
          </a:prstGeom>
        </p:spPr>
      </p:pic>
      <p:sp>
        <p:nvSpPr>
          <p:cNvPr id="13" name="Footer Placeholder 12">
            <a:extLst>
              <a:ext uri="{FF2B5EF4-FFF2-40B4-BE49-F238E27FC236}">
                <a16:creationId xmlns:a16="http://schemas.microsoft.com/office/drawing/2014/main" id="{4973EE9B-BF4D-734F-A1F8-ADE1FE418C53}"/>
              </a:ext>
            </a:extLst>
          </p:cNvPr>
          <p:cNvSpPr>
            <a:spLocks noGrp="1"/>
          </p:cNvSpPr>
          <p:nvPr>
            <p:ph type="ftr" sz="quarter" idx="14"/>
          </p:nvPr>
        </p:nvSpPr>
        <p:spPr/>
        <p:txBody>
          <a:bodyPr/>
          <a:lstStyle/>
          <a:p>
            <a:r>
              <a:rPr lang="en-GB"/>
              <a:t>Research Methods for Arts Higher Education</a:t>
            </a:r>
            <a:endParaRPr lang="en-GB" dirty="0"/>
          </a:p>
        </p:txBody>
      </p:sp>
      <p:sp>
        <p:nvSpPr>
          <p:cNvPr id="14" name="Slide Number Placeholder 13">
            <a:extLst>
              <a:ext uri="{FF2B5EF4-FFF2-40B4-BE49-F238E27FC236}">
                <a16:creationId xmlns:a16="http://schemas.microsoft.com/office/drawing/2014/main" id="{9BF81445-C9C0-DE4C-96C2-AD1B8222BE44}"/>
              </a:ext>
            </a:extLst>
          </p:cNvPr>
          <p:cNvSpPr>
            <a:spLocks noGrp="1"/>
          </p:cNvSpPr>
          <p:nvPr>
            <p:ph type="sldNum" sz="quarter" idx="15"/>
          </p:nvPr>
        </p:nvSpPr>
        <p:spPr/>
        <p:txBody>
          <a:bodyPr/>
          <a:lstStyle/>
          <a:p>
            <a:fld id="{75DCE609-0764-2E4D-8C1E-D04E28B45CD8}" type="slidenum">
              <a:rPr lang="en-US" smtClean="0"/>
              <a:pPr/>
              <a:t>‹#›</a:t>
            </a:fld>
            <a:endParaRPr lang="en-US" dirty="0"/>
          </a:p>
        </p:txBody>
      </p:sp>
    </p:spTree>
    <p:extLst>
      <p:ext uri="{BB962C8B-B14F-4D97-AF65-F5344CB8AC3E}">
        <p14:creationId xmlns:p14="http://schemas.microsoft.com/office/powerpoint/2010/main" val="419312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Two Columns">
    <p:spTree>
      <p:nvGrpSpPr>
        <p:cNvPr id="1" name=""/>
        <p:cNvGrpSpPr/>
        <p:nvPr/>
      </p:nvGrpSpPr>
      <p:grpSpPr>
        <a:xfrm>
          <a:off x="0" y="0"/>
          <a:ext cx="0" cy="0"/>
          <a:chOff x="0" y="0"/>
          <a:chExt cx="0" cy="0"/>
        </a:xfrm>
      </p:grpSpPr>
      <p:sp>
        <p:nvSpPr>
          <p:cNvPr id="14" name="Title ">
            <a:extLst>
              <a:ext uri="{FF2B5EF4-FFF2-40B4-BE49-F238E27FC236}">
                <a16:creationId xmlns:a16="http://schemas.microsoft.com/office/drawing/2014/main" id="{F59C0647-150B-1A46-8724-7741EEAE0152}"/>
              </a:ext>
            </a:extLst>
          </p:cNvPr>
          <p:cNvSpPr>
            <a:spLocks noGrp="1"/>
          </p:cNvSpPr>
          <p:nvPr>
            <p:ph type="title"/>
          </p:nvPr>
        </p:nvSpPr>
        <p:spPr/>
        <p:txBody>
          <a:bodyPr/>
          <a:lstStyle/>
          <a:p>
            <a:r>
              <a:rPr lang="en-US"/>
              <a:t>Click to edit Master title style</a:t>
            </a:r>
          </a:p>
        </p:txBody>
      </p:sp>
      <p:sp>
        <p:nvSpPr>
          <p:cNvPr id="6" name="Text Placeholder ">
            <a:extLst>
              <a:ext uri="{FF2B5EF4-FFF2-40B4-BE49-F238E27FC236}">
                <a16:creationId xmlns:a16="http://schemas.microsoft.com/office/drawing/2014/main" id="{3730A0DD-4315-2B42-905F-9144AECFA6C6}"/>
              </a:ext>
            </a:extLst>
          </p:cNvPr>
          <p:cNvSpPr>
            <a:spLocks noGrp="1"/>
          </p:cNvSpPr>
          <p:nvPr>
            <p:ph type="body" sz="quarter" idx="13" hasCustomPrompt="1"/>
          </p:nvPr>
        </p:nvSpPr>
        <p:spPr>
          <a:xfrm>
            <a:off x="592139" y="2500313"/>
            <a:ext cx="5365749" cy="3600450"/>
          </a:xfrm>
        </p:spPr>
        <p:txBody>
          <a:bodyPr/>
          <a:lstStyle/>
          <a:p>
            <a:pPr lvl="0"/>
            <a:r>
              <a:rPr lang="en-US" dirty="0"/>
              <a:t>Insert text here</a:t>
            </a:r>
          </a:p>
          <a:p>
            <a:pPr lvl="1"/>
            <a:r>
              <a:rPr lang="en-US" dirty="0"/>
              <a:t>Bullet points</a:t>
            </a:r>
          </a:p>
        </p:txBody>
      </p:sp>
      <p:sp>
        <p:nvSpPr>
          <p:cNvPr id="13" name="Text Placeholder 2">
            <a:extLst>
              <a:ext uri="{FF2B5EF4-FFF2-40B4-BE49-F238E27FC236}">
                <a16:creationId xmlns:a16="http://schemas.microsoft.com/office/drawing/2014/main" id="{68DEF46B-14BF-194C-BC12-37F006D0CA6E}"/>
              </a:ext>
            </a:extLst>
          </p:cNvPr>
          <p:cNvSpPr>
            <a:spLocks noGrp="1"/>
          </p:cNvSpPr>
          <p:nvPr>
            <p:ph type="body" sz="quarter" idx="14" hasCustomPrompt="1"/>
          </p:nvPr>
        </p:nvSpPr>
        <p:spPr>
          <a:xfrm>
            <a:off x="6156325" y="2500313"/>
            <a:ext cx="5365749" cy="3600450"/>
          </a:xfrm>
        </p:spPr>
        <p:txBody>
          <a:bodyPr/>
          <a:lstStyle/>
          <a:p>
            <a:pPr lvl="0"/>
            <a:r>
              <a:rPr lang="en-US" dirty="0"/>
              <a:t>Insert text here</a:t>
            </a:r>
          </a:p>
          <a:p>
            <a:pPr lvl="1"/>
            <a:r>
              <a:rPr lang="en-US" dirty="0"/>
              <a:t>Bullet points</a:t>
            </a:r>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lvl1pPr>
              <a:defRPr/>
            </a:lvl1p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9" name="Brand asset">
            <a:extLst>
              <a:ext uri="{FF2B5EF4-FFF2-40B4-BE49-F238E27FC236}">
                <a16:creationId xmlns:a16="http://schemas.microsoft.com/office/drawing/2014/main" id="{7F6BE6C4-F4CD-D044-8303-9B9C3E02BFB5}"/>
              </a:ext>
            </a:extLst>
          </p:cNvPr>
          <p:cNvPicPr>
            <a:picLocks noChangeAspect="1"/>
          </p:cNvPicPr>
          <p:nvPr userDrawn="1"/>
        </p:nvPicPr>
        <p:blipFill>
          <a:blip r:embed="rId4">
            <a:alphaModFix amt="50000"/>
          </a:blip>
          <a:stretch>
            <a:fillRect/>
          </a:stretch>
        </p:blipFill>
        <p:spPr>
          <a:xfrm>
            <a:off x="3107721" y="-2335375"/>
            <a:ext cx="3633216" cy="3633216"/>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5">
            <a:alphaModFix amt="50000"/>
          </a:blip>
          <a:stretch>
            <a:fillRect/>
          </a:stretch>
        </p:blipFill>
        <p:spPr>
          <a:xfrm>
            <a:off x="10633240" y="5908840"/>
            <a:ext cx="1898320" cy="1898320"/>
          </a:xfrm>
          <a:prstGeom prst="rect">
            <a:avLst/>
          </a:prstGeom>
        </p:spPr>
      </p:pic>
    </p:spTree>
    <p:extLst>
      <p:ext uri="{BB962C8B-B14F-4D97-AF65-F5344CB8AC3E}">
        <p14:creationId xmlns:p14="http://schemas.microsoft.com/office/powerpoint/2010/main" val="214572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12" name="Title ">
            <a:extLst>
              <a:ext uri="{FF2B5EF4-FFF2-40B4-BE49-F238E27FC236}">
                <a16:creationId xmlns:a16="http://schemas.microsoft.com/office/drawing/2014/main" id="{5834329C-9F37-6740-9AA3-415FB74CFDDE}"/>
              </a:ext>
            </a:extLst>
          </p:cNvPr>
          <p:cNvSpPr>
            <a:spLocks noGrp="1"/>
          </p:cNvSpPr>
          <p:nvPr>
            <p:ph type="title"/>
          </p:nvPr>
        </p:nvSpPr>
        <p:spPr/>
        <p:txBody>
          <a:bodyPr/>
          <a:lstStyle/>
          <a:p>
            <a:r>
              <a:rPr lang="en-US"/>
              <a:t>Click to edit Master title style</a:t>
            </a:r>
          </a:p>
        </p:txBody>
      </p:sp>
      <p:sp>
        <p:nvSpPr>
          <p:cNvPr id="6" name="Text Placeholder ">
            <a:extLst>
              <a:ext uri="{FF2B5EF4-FFF2-40B4-BE49-F238E27FC236}">
                <a16:creationId xmlns:a16="http://schemas.microsoft.com/office/drawing/2014/main" id="{3730A0DD-4315-2B42-905F-9144AECFA6C6}"/>
              </a:ext>
            </a:extLst>
          </p:cNvPr>
          <p:cNvSpPr>
            <a:spLocks noGrp="1"/>
          </p:cNvSpPr>
          <p:nvPr>
            <p:ph type="body" sz="quarter" idx="13" hasCustomPrompt="1"/>
          </p:nvPr>
        </p:nvSpPr>
        <p:spPr>
          <a:xfrm>
            <a:off x="592139" y="2500313"/>
            <a:ext cx="5365749" cy="3600450"/>
          </a:xfrm>
        </p:spPr>
        <p:txBody>
          <a:bodyPr/>
          <a:lstStyle/>
          <a:p>
            <a:pPr lvl="0"/>
            <a:r>
              <a:rPr lang="en-US" dirty="0"/>
              <a:t>Insert text here</a:t>
            </a:r>
          </a:p>
          <a:p>
            <a:pPr lvl="1"/>
            <a:r>
              <a:rPr lang="en-US" dirty="0"/>
              <a:t>Bullet points</a:t>
            </a:r>
          </a:p>
        </p:txBody>
      </p:sp>
      <p:sp>
        <p:nvSpPr>
          <p:cNvPr id="11" name="Content Placeholder">
            <a:extLst>
              <a:ext uri="{FF2B5EF4-FFF2-40B4-BE49-F238E27FC236}">
                <a16:creationId xmlns:a16="http://schemas.microsoft.com/office/drawing/2014/main" id="{1A858466-0488-A147-A288-AA083709E19B}"/>
              </a:ext>
            </a:extLst>
          </p:cNvPr>
          <p:cNvSpPr>
            <a:spLocks noGrp="1"/>
          </p:cNvSpPr>
          <p:nvPr>
            <p:ph sz="quarter" idx="14" hasCustomPrompt="1"/>
          </p:nvPr>
        </p:nvSpPr>
        <p:spPr>
          <a:xfrm>
            <a:off x="6130214" y="2500313"/>
            <a:ext cx="5365750" cy="3600450"/>
          </a:xfrm>
        </p:spPr>
        <p:txBody>
          <a:bodyPr/>
          <a:lstStyle>
            <a:lvl1pPr marL="0" indent="0">
              <a:buNone/>
              <a:defRPr/>
            </a:lvl1pPr>
          </a:lstStyle>
          <a:p>
            <a:pPr lvl="0"/>
            <a:r>
              <a:rPr lang="en-US" dirty="0"/>
              <a:t>Add chart/table/photo</a:t>
            </a:r>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9" name="Brand asset">
            <a:extLst>
              <a:ext uri="{FF2B5EF4-FFF2-40B4-BE49-F238E27FC236}">
                <a16:creationId xmlns:a16="http://schemas.microsoft.com/office/drawing/2014/main" id="{7F6BE6C4-F4CD-D044-8303-9B9C3E02BFB5}"/>
              </a:ext>
            </a:extLst>
          </p:cNvPr>
          <p:cNvPicPr>
            <a:picLocks noChangeAspect="1"/>
          </p:cNvPicPr>
          <p:nvPr userDrawn="1"/>
        </p:nvPicPr>
        <p:blipFill>
          <a:blip r:embed="rId4">
            <a:alphaModFix amt="50000"/>
          </a:blip>
          <a:stretch>
            <a:fillRect/>
          </a:stretch>
        </p:blipFill>
        <p:spPr>
          <a:xfrm>
            <a:off x="3107721" y="-2335375"/>
            <a:ext cx="3633216" cy="3633216"/>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5">
            <a:alphaModFix amt="50000"/>
          </a:blip>
          <a:stretch>
            <a:fillRect/>
          </a:stretch>
        </p:blipFill>
        <p:spPr>
          <a:xfrm>
            <a:off x="10633240" y="5908840"/>
            <a:ext cx="1898320" cy="1898320"/>
          </a:xfrm>
          <a:prstGeom prst="rect">
            <a:avLst/>
          </a:prstGeom>
        </p:spPr>
      </p:pic>
    </p:spTree>
    <p:extLst>
      <p:ext uri="{BB962C8B-B14F-4D97-AF65-F5344CB8AC3E}">
        <p14:creationId xmlns:p14="http://schemas.microsoft.com/office/powerpoint/2010/main" val="903999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 Title">
    <p:spTree>
      <p:nvGrpSpPr>
        <p:cNvPr id="1" name=""/>
        <p:cNvGrpSpPr/>
        <p:nvPr/>
      </p:nvGrpSpPr>
      <p:grpSpPr>
        <a:xfrm>
          <a:off x="0" y="0"/>
          <a:ext cx="0" cy="0"/>
          <a:chOff x="0" y="0"/>
          <a:chExt cx="0" cy="0"/>
        </a:xfrm>
      </p:grpSpPr>
      <p:sp>
        <p:nvSpPr>
          <p:cNvPr id="15" name="Title ">
            <a:extLst>
              <a:ext uri="{FF2B5EF4-FFF2-40B4-BE49-F238E27FC236}">
                <a16:creationId xmlns:a16="http://schemas.microsoft.com/office/drawing/2014/main" id="{D447D80C-EB53-5948-8D21-BE33B530FF80}"/>
              </a:ext>
            </a:extLst>
          </p:cNvPr>
          <p:cNvSpPr>
            <a:spLocks noGrp="1"/>
          </p:cNvSpPr>
          <p:nvPr>
            <p:ph type="title"/>
          </p:nvPr>
        </p:nvSpPr>
        <p:spPr/>
        <p:txBody>
          <a:bodyPr/>
          <a:lstStyle/>
          <a:p>
            <a:r>
              <a:rPr lang="en-US"/>
              <a:t>Click to edit Master title style</a:t>
            </a:r>
          </a:p>
        </p:txBody>
      </p:sp>
      <p:sp>
        <p:nvSpPr>
          <p:cNvPr id="12" name="Picture Placeholder">
            <a:extLst>
              <a:ext uri="{FF2B5EF4-FFF2-40B4-BE49-F238E27FC236}">
                <a16:creationId xmlns:a16="http://schemas.microsoft.com/office/drawing/2014/main" id="{2AB42371-C6F9-3B41-99FB-49A4DA396A96}"/>
              </a:ext>
            </a:extLst>
          </p:cNvPr>
          <p:cNvSpPr>
            <a:spLocks noGrp="1"/>
          </p:cNvSpPr>
          <p:nvPr>
            <p:ph type="pic" sz="quarter" idx="15"/>
          </p:nvPr>
        </p:nvSpPr>
        <p:spPr>
          <a:xfrm>
            <a:off x="592138" y="2500313"/>
            <a:ext cx="10903826" cy="3600450"/>
          </a:xfrm>
        </p:spPr>
        <p:txBody>
          <a:bodyPr/>
          <a:lstStyle>
            <a:lvl1pPr marL="0" indent="0">
              <a:buNone/>
              <a:defRPr/>
            </a:lvl1pPr>
          </a:lstStyle>
          <a:p>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4">
            <a:alphaModFix amt="50000"/>
          </a:blip>
          <a:stretch>
            <a:fillRect/>
          </a:stretch>
        </p:blipFill>
        <p:spPr>
          <a:xfrm>
            <a:off x="10633240" y="5908840"/>
            <a:ext cx="1898320" cy="1898320"/>
          </a:xfrm>
          <a:prstGeom prst="rect">
            <a:avLst/>
          </a:prstGeom>
        </p:spPr>
      </p:pic>
      <p:pic>
        <p:nvPicPr>
          <p:cNvPr id="13" name="Brand asset">
            <a:extLst>
              <a:ext uri="{FF2B5EF4-FFF2-40B4-BE49-F238E27FC236}">
                <a16:creationId xmlns:a16="http://schemas.microsoft.com/office/drawing/2014/main" id="{3DDCD7CA-8A57-624D-87ED-1DA198F10853}"/>
              </a:ext>
            </a:extLst>
          </p:cNvPr>
          <p:cNvPicPr>
            <a:picLocks noChangeAspect="1"/>
          </p:cNvPicPr>
          <p:nvPr userDrawn="1"/>
        </p:nvPicPr>
        <p:blipFill>
          <a:blip r:embed="rId5"/>
          <a:stretch>
            <a:fillRect/>
          </a:stretch>
        </p:blipFill>
        <p:spPr>
          <a:xfrm>
            <a:off x="4985141" y="-1238852"/>
            <a:ext cx="2815834" cy="2815834"/>
          </a:xfrm>
          <a:prstGeom prst="rect">
            <a:avLst/>
          </a:prstGeom>
        </p:spPr>
      </p:pic>
    </p:spTree>
    <p:extLst>
      <p:ext uri="{BB962C8B-B14F-4D97-AF65-F5344CB8AC3E}">
        <p14:creationId xmlns:p14="http://schemas.microsoft.com/office/powerpoint/2010/main" val="1455746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only">
    <p:spTree>
      <p:nvGrpSpPr>
        <p:cNvPr id="1" name=""/>
        <p:cNvGrpSpPr/>
        <p:nvPr/>
      </p:nvGrpSpPr>
      <p:grpSpPr>
        <a:xfrm>
          <a:off x="0" y="0"/>
          <a:ext cx="0" cy="0"/>
          <a:chOff x="0" y="0"/>
          <a:chExt cx="0" cy="0"/>
        </a:xfrm>
      </p:grpSpPr>
      <p:sp>
        <p:nvSpPr>
          <p:cNvPr id="12" name="Picture Placeholder">
            <a:extLst>
              <a:ext uri="{FF2B5EF4-FFF2-40B4-BE49-F238E27FC236}">
                <a16:creationId xmlns:a16="http://schemas.microsoft.com/office/drawing/2014/main" id="{2AB42371-C6F9-3B41-99FB-49A4DA396A96}"/>
              </a:ext>
            </a:extLst>
          </p:cNvPr>
          <p:cNvSpPr>
            <a:spLocks noGrp="1"/>
          </p:cNvSpPr>
          <p:nvPr>
            <p:ph type="pic" sz="quarter" idx="15"/>
          </p:nvPr>
        </p:nvSpPr>
        <p:spPr>
          <a:xfrm>
            <a:off x="592138" y="1704775"/>
            <a:ext cx="10990262" cy="4395988"/>
          </a:xfrm>
        </p:spPr>
        <p:txBody>
          <a:bodyPr/>
          <a:lstStyle>
            <a:lvl1pPr marL="0" indent="0">
              <a:buNone/>
              <a:defRPr/>
            </a:lvl1pPr>
          </a:lstStyle>
          <a:p>
            <a:endParaRPr lang="en-US" dirty="0"/>
          </a:p>
        </p:txBody>
      </p:sp>
      <p:sp>
        <p:nvSpPr>
          <p:cNvPr id="3" name="Footer Placeholder ">
            <a:extLst>
              <a:ext uri="{FF2B5EF4-FFF2-40B4-BE49-F238E27FC236}">
                <a16:creationId xmlns:a16="http://schemas.microsoft.com/office/drawing/2014/main" id="{4004F22A-1AFD-6041-A665-1A854AC660AE}"/>
              </a:ext>
            </a:extLst>
          </p:cNvPr>
          <p:cNvSpPr>
            <a:spLocks noGrp="1"/>
          </p:cNvSpPr>
          <p:nvPr>
            <p:ph type="ftr" sz="quarter" idx="10"/>
          </p:nvPr>
        </p:nvSpPr>
        <p:spPr/>
        <p:txBody>
          <a:bodyPr/>
          <a:lstStyle/>
          <a:p>
            <a:r>
              <a:rPr lang="en-GB"/>
              <a:t>Research Methods for Arts Higher Education</a:t>
            </a:r>
            <a:endParaRPr lang="en-GB" dirty="0"/>
          </a:p>
        </p:txBody>
      </p:sp>
      <p:sp>
        <p:nvSpPr>
          <p:cNvPr id="4" name="Slide Number Placeholder ">
            <a:extLst>
              <a:ext uri="{FF2B5EF4-FFF2-40B4-BE49-F238E27FC236}">
                <a16:creationId xmlns:a16="http://schemas.microsoft.com/office/drawing/2014/main" id="{6FEE3FC1-2B88-7843-8A9A-2D4EB69DBD1B}"/>
              </a:ext>
            </a:extLst>
          </p:cNvPr>
          <p:cNvSpPr>
            <a:spLocks noGrp="1"/>
          </p:cNvSpPr>
          <p:nvPr>
            <p:ph type="sldNum" sz="quarter" idx="11"/>
          </p:nvPr>
        </p:nvSpPr>
        <p:spPr/>
        <p:txBody>
          <a:bodyPr/>
          <a:lstStyle/>
          <a:p>
            <a:fld id="{75DCE609-0764-2E4D-8C1E-D04E28B45CD8}" type="slidenum">
              <a:rPr lang="en-US" smtClean="0"/>
              <a:pPr/>
              <a:t>‹#›</a:t>
            </a:fld>
            <a:endParaRPr lang="en-US" dirty="0"/>
          </a:p>
        </p:txBody>
      </p:sp>
      <p:pic>
        <p:nvPicPr>
          <p:cNvPr id="7" name="Logo" descr="UAL_Logo_Black_.eps">
            <a:extLst>
              <a:ext uri="{FF2B5EF4-FFF2-40B4-BE49-F238E27FC236}">
                <a16:creationId xmlns:a16="http://schemas.microsoft.com/office/drawing/2014/main" id="{59F83533-AED4-8C4A-9275-1F61164B93F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7707"/>
          <a:stretch/>
        </p:blipFill>
        <p:spPr>
          <a:xfrm>
            <a:off x="591750" y="444428"/>
            <a:ext cx="1492728" cy="780546"/>
          </a:xfrm>
          <a:prstGeom prst="rect">
            <a:avLst/>
          </a:prstGeom>
        </p:spPr>
      </p:pic>
      <p:pic>
        <p:nvPicPr>
          <p:cNvPr id="8" name="The Exchange">
            <a:extLst>
              <a:ext uri="{FF2B5EF4-FFF2-40B4-BE49-F238E27FC236}">
                <a16:creationId xmlns:a16="http://schemas.microsoft.com/office/drawing/2014/main" id="{F8EA5A45-7F36-0943-9AED-76A698BF4E07}"/>
              </a:ext>
            </a:extLst>
          </p:cNvPr>
          <p:cNvPicPr>
            <a:picLocks noChangeAspect="1"/>
          </p:cNvPicPr>
          <p:nvPr userDrawn="1"/>
        </p:nvPicPr>
        <p:blipFill>
          <a:blip r:embed="rId3"/>
          <a:stretch>
            <a:fillRect/>
          </a:stretch>
        </p:blipFill>
        <p:spPr>
          <a:xfrm>
            <a:off x="9766759" y="517890"/>
            <a:ext cx="1729206" cy="707084"/>
          </a:xfrm>
          <a:prstGeom prst="rect">
            <a:avLst/>
          </a:prstGeom>
        </p:spPr>
      </p:pic>
      <p:pic>
        <p:nvPicPr>
          <p:cNvPr id="10" name="Brand asset">
            <a:extLst>
              <a:ext uri="{FF2B5EF4-FFF2-40B4-BE49-F238E27FC236}">
                <a16:creationId xmlns:a16="http://schemas.microsoft.com/office/drawing/2014/main" id="{1F3DA5CE-C401-7A42-80B8-F1114649A760}"/>
              </a:ext>
            </a:extLst>
          </p:cNvPr>
          <p:cNvPicPr>
            <a:picLocks noChangeAspect="1"/>
          </p:cNvPicPr>
          <p:nvPr userDrawn="1"/>
        </p:nvPicPr>
        <p:blipFill>
          <a:blip r:embed="rId4">
            <a:alphaModFix amt="50000"/>
          </a:blip>
          <a:stretch>
            <a:fillRect/>
          </a:stretch>
        </p:blipFill>
        <p:spPr>
          <a:xfrm>
            <a:off x="10633240" y="5908840"/>
            <a:ext cx="1898320" cy="1898320"/>
          </a:xfrm>
          <a:prstGeom prst="rect">
            <a:avLst/>
          </a:prstGeom>
        </p:spPr>
      </p:pic>
      <p:pic>
        <p:nvPicPr>
          <p:cNvPr id="13" name="Brand asset">
            <a:extLst>
              <a:ext uri="{FF2B5EF4-FFF2-40B4-BE49-F238E27FC236}">
                <a16:creationId xmlns:a16="http://schemas.microsoft.com/office/drawing/2014/main" id="{3DDCD7CA-8A57-624D-87ED-1DA198F10853}"/>
              </a:ext>
            </a:extLst>
          </p:cNvPr>
          <p:cNvPicPr>
            <a:picLocks noChangeAspect="1"/>
          </p:cNvPicPr>
          <p:nvPr userDrawn="1"/>
        </p:nvPicPr>
        <p:blipFill>
          <a:blip r:embed="rId5"/>
          <a:stretch>
            <a:fillRect/>
          </a:stretch>
        </p:blipFill>
        <p:spPr>
          <a:xfrm>
            <a:off x="4985141" y="-1238852"/>
            <a:ext cx="2815834" cy="2815834"/>
          </a:xfrm>
          <a:prstGeom prst="rect">
            <a:avLst/>
          </a:prstGeom>
        </p:spPr>
      </p:pic>
    </p:spTree>
    <p:extLst>
      <p:ext uri="{BB962C8B-B14F-4D97-AF65-F5344CB8AC3E}">
        <p14:creationId xmlns:p14="http://schemas.microsoft.com/office/powerpoint/2010/main" val="3950699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CAEB06-2F93-954B-8D98-FF7AC932CEF4}"/>
              </a:ext>
            </a:extLst>
          </p:cNvPr>
          <p:cNvSpPr>
            <a:spLocks noGrp="1"/>
          </p:cNvSpPr>
          <p:nvPr>
            <p:ph type="title"/>
          </p:nvPr>
        </p:nvSpPr>
        <p:spPr>
          <a:xfrm>
            <a:off x="591750" y="1700212"/>
            <a:ext cx="10990650" cy="514945"/>
          </a:xfrm>
          <a:prstGeom prst="rect">
            <a:avLst/>
          </a:prstGeom>
        </p:spPr>
        <p:txBody>
          <a:bodyPr vert="horz" lIns="91440" tIns="45720" rIns="91440" bIns="45720" rtlCol="0" anchor="ctr">
            <a:normAutofit/>
          </a:bodyPr>
          <a:lstStyle/>
          <a:p>
            <a:r>
              <a:rPr lang="en-US" dirty="0"/>
              <a:t>Title</a:t>
            </a:r>
          </a:p>
        </p:txBody>
      </p:sp>
      <p:sp>
        <p:nvSpPr>
          <p:cNvPr id="10" name="Text Placeholder 2">
            <a:extLst>
              <a:ext uri="{FF2B5EF4-FFF2-40B4-BE49-F238E27FC236}">
                <a16:creationId xmlns:a16="http://schemas.microsoft.com/office/drawing/2014/main" id="{5B92410D-B5A9-0B4F-A22B-044858ABAE2E}"/>
              </a:ext>
            </a:extLst>
          </p:cNvPr>
          <p:cNvSpPr>
            <a:spLocks noGrp="1"/>
          </p:cNvSpPr>
          <p:nvPr>
            <p:ph type="body" idx="1"/>
          </p:nvPr>
        </p:nvSpPr>
        <p:spPr>
          <a:xfrm>
            <a:off x="591750" y="1852612"/>
            <a:ext cx="10515600" cy="4351338"/>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GB" noProof="0" dirty="0"/>
              <a:t>Second</a:t>
            </a:r>
            <a:r>
              <a:rPr lang="en-US" dirty="0"/>
              <a:t> level</a:t>
            </a:r>
          </a:p>
          <a:p>
            <a:pPr lvl="2"/>
            <a:r>
              <a:rPr lang="en-GB" noProof="0" dirty="0"/>
              <a:t>Third level</a:t>
            </a:r>
          </a:p>
          <a:p>
            <a:pPr lvl="3"/>
            <a:r>
              <a:rPr lang="en-GB" noProof="0" dirty="0"/>
              <a:t>Fourth</a:t>
            </a:r>
            <a:r>
              <a:rPr lang="en-US" dirty="0"/>
              <a:t> level</a:t>
            </a:r>
          </a:p>
          <a:p>
            <a:pPr lvl="4"/>
            <a:r>
              <a:rPr lang="en-GB" noProof="0" dirty="0"/>
              <a:t>Fifth</a:t>
            </a:r>
            <a:r>
              <a:rPr lang="en-US" dirty="0"/>
              <a:t>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5" name="Footer Placeholder 4">
            <a:extLst>
              <a:ext uri="{FF2B5EF4-FFF2-40B4-BE49-F238E27FC236}">
                <a16:creationId xmlns:a16="http://schemas.microsoft.com/office/drawing/2014/main" id="{4BF5FBA1-E26E-944F-BE0A-6C13FD1456F6}"/>
              </a:ext>
            </a:extLst>
          </p:cNvPr>
          <p:cNvSpPr>
            <a:spLocks noGrp="1"/>
          </p:cNvSpPr>
          <p:nvPr>
            <p:ph type="ftr" sz="quarter" idx="3"/>
          </p:nvPr>
        </p:nvSpPr>
        <p:spPr>
          <a:xfrm>
            <a:off x="591750" y="6356350"/>
            <a:ext cx="6138862" cy="365125"/>
          </a:xfrm>
          <a:prstGeom prst="rect">
            <a:avLst/>
          </a:prstGeom>
        </p:spPr>
        <p:txBody>
          <a:bodyPr vert="horz" lIns="91440" tIns="45720" rIns="91440" bIns="45720" rtlCol="0" anchor="ctr"/>
          <a:lstStyle>
            <a:lvl1pPr algn="l">
              <a:defRPr sz="1200" b="0" i="0">
                <a:solidFill>
                  <a:schemeClr val="bg2"/>
                </a:solidFill>
                <a:latin typeface="Arial" panose="020B0604020202020204" pitchFamily="34" charset="0"/>
                <a:cs typeface="Arial" panose="020B0604020202020204" pitchFamily="34" charset="0"/>
              </a:defRPr>
            </a:lvl1pPr>
          </a:lstStyle>
          <a:p>
            <a:r>
              <a:rPr lang="en-GB"/>
              <a:t>Research Methods for Arts Higher Education</a:t>
            </a:r>
            <a:endParaRPr lang="en-GB" dirty="0"/>
          </a:p>
        </p:txBody>
      </p:sp>
      <p:sp>
        <p:nvSpPr>
          <p:cNvPr id="6" name="Slide Number Placeholder 5">
            <a:extLst>
              <a:ext uri="{FF2B5EF4-FFF2-40B4-BE49-F238E27FC236}">
                <a16:creationId xmlns:a16="http://schemas.microsoft.com/office/drawing/2014/main" id="{BE30CFB4-6B09-B847-8A88-EB8C4D228E67}"/>
              </a:ext>
            </a:extLst>
          </p:cNvPr>
          <p:cNvSpPr>
            <a:spLocks noGrp="1"/>
          </p:cNvSpPr>
          <p:nvPr>
            <p:ph type="sldNum" sz="quarter" idx="4"/>
          </p:nvPr>
        </p:nvSpPr>
        <p:spPr>
          <a:xfrm>
            <a:off x="8839200" y="6356350"/>
            <a:ext cx="2743200" cy="365125"/>
          </a:xfrm>
          <a:prstGeom prst="rect">
            <a:avLst/>
          </a:prstGeom>
        </p:spPr>
        <p:txBody>
          <a:bodyPr vert="horz" lIns="91440" tIns="45720" rIns="91440" bIns="45720" rtlCol="0" anchor="ctr"/>
          <a:lstStyle>
            <a:lvl1pPr algn="r">
              <a:defRPr sz="1200">
                <a:solidFill>
                  <a:schemeClr val="bg2"/>
                </a:solidFill>
              </a:defRPr>
            </a:lvl1pPr>
          </a:lstStyle>
          <a:p>
            <a:fld id="{75DCE609-0764-2E4D-8C1E-D04E28B45CD8}" type="slidenum">
              <a:rPr lang="en-US" smtClean="0"/>
              <a:pPr/>
              <a:t>‹#›</a:t>
            </a:fld>
            <a:endParaRPr lang="en-US" dirty="0"/>
          </a:p>
        </p:txBody>
      </p:sp>
    </p:spTree>
    <p:extLst>
      <p:ext uri="{BB962C8B-B14F-4D97-AF65-F5344CB8AC3E}">
        <p14:creationId xmlns:p14="http://schemas.microsoft.com/office/powerpoint/2010/main" val="474181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hf hdr="0" dt="0"/>
  <p:txStyles>
    <p:titleStyle>
      <a:lvl1pPr algn="l" defTabSz="914400" rtl="0" eaLnBrk="1" latinLnBrk="0" hangingPunct="1">
        <a:lnSpc>
          <a:spcPct val="90000"/>
        </a:lnSpc>
        <a:spcBef>
          <a:spcPct val="0"/>
        </a:spcBef>
        <a:buNone/>
        <a:defRPr sz="4000" b="1" i="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lnSpc>
          <a:spcPct val="90000"/>
        </a:lnSpc>
        <a:spcBef>
          <a:spcPts val="5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1" latinLnBrk="0" hangingPunct="1">
        <a:lnSpc>
          <a:spcPct val="90000"/>
        </a:lnSpc>
        <a:spcBef>
          <a:spcPts val="500"/>
        </a:spcBef>
        <a:buClr>
          <a:schemeClr val="bg2"/>
        </a:buClr>
        <a:buFont typeface="Cera Stencil PRO" pitchFamily="2" charset="0"/>
        <a:buChar char="⟶"/>
        <a:defRPr sz="2400" b="0" i="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EB231C-0708-304A-98C4-82B819B2735B}"/>
              </a:ext>
            </a:extLst>
          </p:cNvPr>
          <p:cNvSpPr>
            <a:spLocks noGrp="1"/>
          </p:cNvSpPr>
          <p:nvPr>
            <p:ph type="ctrTitle"/>
          </p:nvPr>
        </p:nvSpPr>
        <p:spPr>
          <a:xfrm>
            <a:off x="589782" y="1619695"/>
            <a:ext cx="11080850" cy="1168110"/>
          </a:xfrm>
        </p:spPr>
        <p:txBody>
          <a:bodyPr/>
          <a:lstStyle/>
          <a:p>
            <a:r>
              <a:rPr lang="en-GB" b="0" dirty="0">
                <a:latin typeface="+mn-lt"/>
              </a:rPr>
              <a:t>Research Methods and Practices </a:t>
            </a:r>
            <a:endParaRPr lang="en-US" dirty="0">
              <a:latin typeface="+mn-lt"/>
            </a:endParaRPr>
          </a:p>
        </p:txBody>
      </p:sp>
      <p:sp>
        <p:nvSpPr>
          <p:cNvPr id="5" name="Subtitle 4">
            <a:extLst>
              <a:ext uri="{FF2B5EF4-FFF2-40B4-BE49-F238E27FC236}">
                <a16:creationId xmlns:a16="http://schemas.microsoft.com/office/drawing/2014/main" id="{8DF09379-1526-4A4A-91E8-3F8B2DA0A413}"/>
              </a:ext>
            </a:extLst>
          </p:cNvPr>
          <p:cNvSpPr>
            <a:spLocks noGrp="1"/>
          </p:cNvSpPr>
          <p:nvPr>
            <p:ph type="subTitle" idx="1"/>
          </p:nvPr>
        </p:nvSpPr>
        <p:spPr>
          <a:xfrm>
            <a:off x="589781" y="2787805"/>
            <a:ext cx="8487311" cy="1418259"/>
          </a:xfrm>
        </p:spPr>
        <p:txBody>
          <a:bodyPr/>
          <a:lstStyle/>
          <a:p>
            <a:r>
              <a:rPr lang="en-US" sz="3200" b="1" dirty="0">
                <a:latin typeface="+mn-lt"/>
              </a:rPr>
              <a:t>Session 1: ‘Being in Knowing’ </a:t>
            </a:r>
          </a:p>
          <a:p>
            <a:pPr algn="r"/>
            <a:r>
              <a:rPr lang="en-US" sz="2800" dirty="0" err="1">
                <a:latin typeface="+mn-lt"/>
              </a:rPr>
              <a:t>Dr</a:t>
            </a:r>
            <a:r>
              <a:rPr lang="en-US" sz="2800" dirty="0">
                <a:latin typeface="+mn-lt"/>
              </a:rPr>
              <a:t> </a:t>
            </a:r>
            <a:r>
              <a:rPr lang="en-US" sz="2800" dirty="0" err="1">
                <a:latin typeface="+mn-lt"/>
              </a:rPr>
              <a:t>Frederico</a:t>
            </a:r>
            <a:r>
              <a:rPr lang="en-US" sz="2800" dirty="0">
                <a:latin typeface="+mn-lt"/>
              </a:rPr>
              <a:t> Matos</a:t>
            </a:r>
          </a:p>
          <a:p>
            <a:pPr algn="r"/>
            <a:r>
              <a:rPr lang="en-US" sz="2800" dirty="0" err="1">
                <a:latin typeface="+mn-lt"/>
              </a:rPr>
              <a:t>Dr</a:t>
            </a:r>
            <a:r>
              <a:rPr lang="en-US" sz="2800" dirty="0">
                <a:latin typeface="+mn-lt"/>
              </a:rPr>
              <a:t> John O’Reilly</a:t>
            </a:r>
          </a:p>
          <a:p>
            <a:pPr algn="r"/>
            <a:r>
              <a:rPr lang="en-US" sz="2800" dirty="0">
                <a:latin typeface="+mn-lt"/>
              </a:rPr>
              <a:t>9/01/2024</a:t>
            </a:r>
            <a:r>
              <a:rPr lang="en-US" dirty="0">
                <a:latin typeface="+mn-lt"/>
              </a:rPr>
              <a:t> </a:t>
            </a:r>
          </a:p>
        </p:txBody>
      </p:sp>
    </p:spTree>
    <p:extLst>
      <p:ext uri="{BB962C8B-B14F-4D97-AF65-F5344CB8AC3E}">
        <p14:creationId xmlns:p14="http://schemas.microsoft.com/office/powerpoint/2010/main" val="3347557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2DC0C73-C228-F349-A4F4-2C7235696D11}"/>
              </a:ext>
            </a:extLst>
          </p:cNvPr>
          <p:cNvSpPr>
            <a:spLocks noGrp="1"/>
          </p:cNvSpPr>
          <p:nvPr>
            <p:ph type="title"/>
          </p:nvPr>
        </p:nvSpPr>
        <p:spPr>
          <a:xfrm>
            <a:off x="592139" y="1857574"/>
            <a:ext cx="10990650" cy="514945"/>
          </a:xfrm>
        </p:spPr>
        <p:txBody>
          <a:bodyPr>
            <a:normAutofit fontScale="90000"/>
          </a:bodyPr>
          <a:lstStyle/>
          <a:p>
            <a:pPr algn="ctr"/>
            <a:r>
              <a:rPr lang="en-US" dirty="0">
                <a:latin typeface="+mn-lt"/>
              </a:rPr>
              <a:t>Summative Assessment </a:t>
            </a:r>
            <a:br>
              <a:rPr lang="en-US" dirty="0">
                <a:latin typeface="+mn-lt"/>
              </a:rPr>
            </a:br>
            <a:r>
              <a:rPr lang="en-US" dirty="0">
                <a:latin typeface="+mn-lt"/>
              </a:rPr>
              <a:t>Submission </a:t>
            </a:r>
            <a:r>
              <a:rPr lang="en-US" dirty="0"/>
              <a:t>Friday 22</a:t>
            </a:r>
            <a:r>
              <a:rPr lang="en-US" baseline="30000" dirty="0"/>
              <a:t> </a:t>
            </a:r>
            <a:r>
              <a:rPr lang="en-US" dirty="0"/>
              <a:t>March 2024, 5pm </a:t>
            </a:r>
            <a:br>
              <a:rPr lang="en-GB" dirty="0">
                <a:latin typeface="+mn-lt"/>
              </a:rPr>
            </a:br>
            <a:endParaRPr lang="en-US" dirty="0">
              <a:latin typeface="+mn-lt"/>
            </a:endParaRPr>
          </a:p>
        </p:txBody>
      </p:sp>
      <p:sp>
        <p:nvSpPr>
          <p:cNvPr id="3" name="Text Placeholder 2">
            <a:extLst>
              <a:ext uri="{FF2B5EF4-FFF2-40B4-BE49-F238E27FC236}">
                <a16:creationId xmlns:a16="http://schemas.microsoft.com/office/drawing/2014/main" id="{10700C26-20FC-1346-B246-727BB2800E3E}"/>
              </a:ext>
            </a:extLst>
          </p:cNvPr>
          <p:cNvSpPr>
            <a:spLocks noGrp="1"/>
          </p:cNvSpPr>
          <p:nvPr>
            <p:ph type="body" sz="quarter" idx="13"/>
          </p:nvPr>
        </p:nvSpPr>
        <p:spPr>
          <a:xfrm>
            <a:off x="591750" y="2789739"/>
            <a:ext cx="10903826" cy="3600450"/>
          </a:xfrm>
        </p:spPr>
        <p:txBody>
          <a:bodyPr/>
          <a:lstStyle/>
          <a:p>
            <a:r>
              <a:rPr lang="en-GB" b="1" dirty="0">
                <a:latin typeface="+mn-lt"/>
              </a:rPr>
              <a:t>Positioning statement </a:t>
            </a:r>
            <a:endParaRPr lang="en-GB" dirty="0">
              <a:latin typeface="+mn-lt"/>
            </a:endParaRPr>
          </a:p>
          <a:p>
            <a:pPr marL="0" indent="0">
              <a:buNone/>
            </a:pPr>
            <a:endParaRPr lang="en-GB" dirty="0">
              <a:latin typeface="+mn-lt"/>
            </a:endParaRPr>
          </a:p>
          <a:p>
            <a:pPr marL="0" indent="0">
              <a:buNone/>
            </a:pPr>
            <a:r>
              <a:rPr lang="en-GB" dirty="0">
                <a:latin typeface="+mn-lt"/>
              </a:rPr>
              <a:t>A written statement positioning yourself within a field of practice: Relate your practice/s to relevant fields (disciplinary and interdisciplinary) with reference to a suitable literature. Document or map how you and others use processes of enquiry within these making practices. Examine how these processes may shape your sense of your researcher self.</a:t>
            </a:r>
          </a:p>
        </p:txBody>
      </p:sp>
      <p:sp>
        <p:nvSpPr>
          <p:cNvPr id="10" name="Footer Placeholder 9">
            <a:extLst>
              <a:ext uri="{FF2B5EF4-FFF2-40B4-BE49-F238E27FC236}">
                <a16:creationId xmlns:a16="http://schemas.microsoft.com/office/drawing/2014/main" id="{AD079BA9-779A-9B40-BA43-00384239BC50}"/>
              </a:ext>
            </a:extLst>
          </p:cNvPr>
          <p:cNvSpPr>
            <a:spLocks noGrp="1"/>
          </p:cNvSpPr>
          <p:nvPr>
            <p:ph type="ftr" sz="quarter" idx="14"/>
          </p:nvPr>
        </p:nvSpPr>
        <p:spPr/>
        <p:txBody>
          <a:bodyPr/>
          <a:lstStyle/>
          <a:p>
            <a:r>
              <a:rPr lang="en-GB" dirty="0"/>
              <a:t>Research Methods and Practices</a:t>
            </a:r>
          </a:p>
        </p:txBody>
      </p:sp>
      <p:sp>
        <p:nvSpPr>
          <p:cNvPr id="11" name="Slide Number Placeholder 10">
            <a:extLst>
              <a:ext uri="{FF2B5EF4-FFF2-40B4-BE49-F238E27FC236}">
                <a16:creationId xmlns:a16="http://schemas.microsoft.com/office/drawing/2014/main" id="{3B2BEFF5-B488-1241-9909-6C207783CD74}"/>
              </a:ext>
            </a:extLst>
          </p:cNvPr>
          <p:cNvSpPr>
            <a:spLocks noGrp="1"/>
          </p:cNvSpPr>
          <p:nvPr>
            <p:ph type="sldNum" sz="quarter" idx="15"/>
          </p:nvPr>
        </p:nvSpPr>
        <p:spPr/>
        <p:txBody>
          <a:bodyPr/>
          <a:lstStyle/>
          <a:p>
            <a:fld id="{75DCE609-0764-2E4D-8C1E-D04E28B45CD8}" type="slidenum">
              <a:rPr lang="en-US" smtClean="0"/>
              <a:pPr/>
              <a:t>10</a:t>
            </a:fld>
            <a:endParaRPr lang="en-US" dirty="0"/>
          </a:p>
        </p:txBody>
      </p:sp>
    </p:spTree>
    <p:extLst>
      <p:ext uri="{BB962C8B-B14F-4D97-AF65-F5344CB8AC3E}">
        <p14:creationId xmlns:p14="http://schemas.microsoft.com/office/powerpoint/2010/main" val="1903325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2DC0C73-C228-F349-A4F4-2C7235696D11}"/>
              </a:ext>
            </a:extLst>
          </p:cNvPr>
          <p:cNvSpPr>
            <a:spLocks noGrp="1"/>
          </p:cNvSpPr>
          <p:nvPr>
            <p:ph type="title"/>
          </p:nvPr>
        </p:nvSpPr>
        <p:spPr>
          <a:xfrm>
            <a:off x="592139" y="1857574"/>
            <a:ext cx="10990650" cy="514945"/>
          </a:xfrm>
        </p:spPr>
        <p:txBody>
          <a:bodyPr>
            <a:normAutofit fontScale="90000"/>
          </a:bodyPr>
          <a:lstStyle/>
          <a:p>
            <a:pPr algn="ctr"/>
            <a:r>
              <a:rPr lang="en-US" dirty="0">
                <a:latin typeface="+mn-lt"/>
              </a:rPr>
              <a:t>Summative Assessment </a:t>
            </a:r>
            <a:br>
              <a:rPr lang="en-US" dirty="0">
                <a:latin typeface="+mn-lt"/>
              </a:rPr>
            </a:br>
            <a:r>
              <a:rPr lang="en-US" dirty="0">
                <a:latin typeface="+mn-lt"/>
              </a:rPr>
              <a:t>Submission </a:t>
            </a:r>
            <a:r>
              <a:rPr lang="en-US" dirty="0"/>
              <a:t>Friday 22</a:t>
            </a:r>
            <a:r>
              <a:rPr lang="en-US" baseline="30000" dirty="0"/>
              <a:t> </a:t>
            </a:r>
            <a:r>
              <a:rPr lang="en-US" dirty="0"/>
              <a:t>March 2024, 5pm </a:t>
            </a:r>
            <a:br>
              <a:rPr lang="en-GB" dirty="0">
                <a:latin typeface="+mn-lt"/>
              </a:rPr>
            </a:br>
            <a:endParaRPr lang="en-US" dirty="0">
              <a:latin typeface="+mn-lt"/>
            </a:endParaRPr>
          </a:p>
        </p:txBody>
      </p:sp>
      <p:sp>
        <p:nvSpPr>
          <p:cNvPr id="3" name="Text Placeholder 2">
            <a:extLst>
              <a:ext uri="{FF2B5EF4-FFF2-40B4-BE49-F238E27FC236}">
                <a16:creationId xmlns:a16="http://schemas.microsoft.com/office/drawing/2014/main" id="{10700C26-20FC-1346-B246-727BB2800E3E}"/>
              </a:ext>
            </a:extLst>
          </p:cNvPr>
          <p:cNvSpPr>
            <a:spLocks noGrp="1"/>
          </p:cNvSpPr>
          <p:nvPr>
            <p:ph type="body" sz="quarter" idx="13"/>
          </p:nvPr>
        </p:nvSpPr>
        <p:spPr>
          <a:xfrm>
            <a:off x="592139" y="2753645"/>
            <a:ext cx="10903826" cy="3600450"/>
          </a:xfrm>
        </p:spPr>
        <p:txBody>
          <a:bodyPr/>
          <a:lstStyle/>
          <a:p>
            <a:r>
              <a:rPr lang="en-GB" b="1" dirty="0">
                <a:latin typeface="+mn-lt"/>
              </a:rPr>
              <a:t>An annotated bibliography </a:t>
            </a:r>
            <a:r>
              <a:rPr lang="en-GB" dirty="0">
                <a:latin typeface="+mn-lt"/>
              </a:rPr>
              <a:t>with an evaluative summary of how the texts collectively inform a research idea (2500 words)</a:t>
            </a:r>
          </a:p>
          <a:p>
            <a:pPr marL="0" indent="0">
              <a:buNone/>
            </a:pPr>
            <a:endParaRPr lang="en-GB" dirty="0">
              <a:latin typeface="+mn-lt"/>
            </a:endParaRPr>
          </a:p>
          <a:p>
            <a:pPr marL="0" indent="0">
              <a:buNone/>
            </a:pPr>
            <a:r>
              <a:rPr lang="en-GB" dirty="0">
                <a:latin typeface="+mn-lt"/>
              </a:rPr>
              <a:t>Select, read and summarise the key arguments of six texts (approx. 300 words each) that link to your chosen research topic and/or influence your approach to research. The evaluative summary (approx. 700 words) should explain how these texts have enabled you to refine your project idea. </a:t>
            </a:r>
          </a:p>
        </p:txBody>
      </p:sp>
      <p:sp>
        <p:nvSpPr>
          <p:cNvPr id="10" name="Footer Placeholder 9">
            <a:extLst>
              <a:ext uri="{FF2B5EF4-FFF2-40B4-BE49-F238E27FC236}">
                <a16:creationId xmlns:a16="http://schemas.microsoft.com/office/drawing/2014/main" id="{AD079BA9-779A-9B40-BA43-00384239BC50}"/>
              </a:ext>
            </a:extLst>
          </p:cNvPr>
          <p:cNvSpPr>
            <a:spLocks noGrp="1"/>
          </p:cNvSpPr>
          <p:nvPr>
            <p:ph type="ftr" sz="quarter" idx="14"/>
          </p:nvPr>
        </p:nvSpPr>
        <p:spPr/>
        <p:txBody>
          <a:bodyPr/>
          <a:lstStyle/>
          <a:p>
            <a:r>
              <a:rPr lang="en-GB" dirty="0"/>
              <a:t>Research Methods and Practices</a:t>
            </a:r>
          </a:p>
        </p:txBody>
      </p:sp>
      <p:sp>
        <p:nvSpPr>
          <p:cNvPr id="11" name="Slide Number Placeholder 10">
            <a:extLst>
              <a:ext uri="{FF2B5EF4-FFF2-40B4-BE49-F238E27FC236}">
                <a16:creationId xmlns:a16="http://schemas.microsoft.com/office/drawing/2014/main" id="{3B2BEFF5-B488-1241-9909-6C207783CD74}"/>
              </a:ext>
            </a:extLst>
          </p:cNvPr>
          <p:cNvSpPr>
            <a:spLocks noGrp="1"/>
          </p:cNvSpPr>
          <p:nvPr>
            <p:ph type="sldNum" sz="quarter" idx="15"/>
          </p:nvPr>
        </p:nvSpPr>
        <p:spPr/>
        <p:txBody>
          <a:bodyPr/>
          <a:lstStyle/>
          <a:p>
            <a:fld id="{75DCE609-0764-2E4D-8C1E-D04E28B45CD8}" type="slidenum">
              <a:rPr lang="en-US" smtClean="0"/>
              <a:pPr/>
              <a:t>11</a:t>
            </a:fld>
            <a:endParaRPr lang="en-US" dirty="0"/>
          </a:p>
        </p:txBody>
      </p:sp>
    </p:spTree>
    <p:extLst>
      <p:ext uri="{BB962C8B-B14F-4D97-AF65-F5344CB8AC3E}">
        <p14:creationId xmlns:p14="http://schemas.microsoft.com/office/powerpoint/2010/main" val="1414682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2DC0C73-C228-F349-A4F4-2C7235696D11}"/>
              </a:ext>
            </a:extLst>
          </p:cNvPr>
          <p:cNvSpPr>
            <a:spLocks noGrp="1"/>
          </p:cNvSpPr>
          <p:nvPr>
            <p:ph type="title"/>
          </p:nvPr>
        </p:nvSpPr>
        <p:spPr>
          <a:xfrm>
            <a:off x="592139" y="1857574"/>
            <a:ext cx="10990650" cy="514945"/>
          </a:xfrm>
        </p:spPr>
        <p:txBody>
          <a:bodyPr>
            <a:normAutofit fontScale="90000"/>
          </a:bodyPr>
          <a:lstStyle/>
          <a:p>
            <a:pPr algn="ctr"/>
            <a:r>
              <a:rPr lang="en-US" dirty="0">
                <a:latin typeface="+mn-lt"/>
              </a:rPr>
              <a:t>Summative Assessment </a:t>
            </a:r>
            <a:br>
              <a:rPr lang="en-US" dirty="0">
                <a:latin typeface="+mn-lt"/>
              </a:rPr>
            </a:br>
            <a:r>
              <a:rPr lang="en-US" dirty="0">
                <a:latin typeface="+mn-lt"/>
              </a:rPr>
              <a:t>Submission Monday 1 July 2024, 5pm</a:t>
            </a:r>
            <a:br>
              <a:rPr lang="en-GB" dirty="0">
                <a:latin typeface="+mn-lt"/>
              </a:rPr>
            </a:br>
            <a:endParaRPr lang="en-US" dirty="0">
              <a:latin typeface="+mn-lt"/>
            </a:endParaRPr>
          </a:p>
        </p:txBody>
      </p:sp>
      <p:sp>
        <p:nvSpPr>
          <p:cNvPr id="3" name="Text Placeholder 2">
            <a:extLst>
              <a:ext uri="{FF2B5EF4-FFF2-40B4-BE49-F238E27FC236}">
                <a16:creationId xmlns:a16="http://schemas.microsoft.com/office/drawing/2014/main" id="{10700C26-20FC-1346-B246-727BB2800E3E}"/>
              </a:ext>
            </a:extLst>
          </p:cNvPr>
          <p:cNvSpPr>
            <a:spLocks noGrp="1"/>
          </p:cNvSpPr>
          <p:nvPr>
            <p:ph type="body" sz="quarter" idx="13"/>
          </p:nvPr>
        </p:nvSpPr>
        <p:spPr>
          <a:xfrm>
            <a:off x="635551" y="2574653"/>
            <a:ext cx="10903826" cy="3600450"/>
          </a:xfrm>
        </p:spPr>
        <p:txBody>
          <a:bodyPr/>
          <a:lstStyle/>
          <a:p>
            <a:pPr lvl="0"/>
            <a:r>
              <a:rPr lang="en-GB" b="1" dirty="0">
                <a:latin typeface="+mn-lt"/>
              </a:rPr>
              <a:t>An evaluative account of a small-scale research exercise</a:t>
            </a:r>
            <a:r>
              <a:rPr lang="en-GB" dirty="0">
                <a:latin typeface="+mn-lt"/>
              </a:rPr>
              <a:t> (1500 words)</a:t>
            </a:r>
          </a:p>
          <a:p>
            <a:pPr lvl="0"/>
            <a:endParaRPr lang="en-GB" dirty="0">
              <a:latin typeface="+mn-lt"/>
            </a:endParaRPr>
          </a:p>
          <a:p>
            <a:pPr marL="0" indent="0">
              <a:buNone/>
            </a:pPr>
            <a:r>
              <a:rPr lang="en-GB" dirty="0">
                <a:latin typeface="+mn-lt"/>
              </a:rPr>
              <a:t>As you develop your research idea, you will be encouraged to identify relevant data collection approaches. During the course of the unit, you will select and trial one of these data collection approaches to familiarise yourself with practical aspects of doing research. This could be designing a questionnaire and piloting it, conducting and analysing a short interview or observation, recording field notes, or completing a content analysis or auto-ethnographical or narrative piece linked to your topic, amongst others. Core to this exercise is an evaluation of your learning and what you might do differently next time.</a:t>
            </a:r>
          </a:p>
        </p:txBody>
      </p:sp>
      <p:sp>
        <p:nvSpPr>
          <p:cNvPr id="10" name="Footer Placeholder 9">
            <a:extLst>
              <a:ext uri="{FF2B5EF4-FFF2-40B4-BE49-F238E27FC236}">
                <a16:creationId xmlns:a16="http://schemas.microsoft.com/office/drawing/2014/main" id="{AD079BA9-779A-9B40-BA43-00384239BC50}"/>
              </a:ext>
            </a:extLst>
          </p:cNvPr>
          <p:cNvSpPr>
            <a:spLocks noGrp="1"/>
          </p:cNvSpPr>
          <p:nvPr>
            <p:ph type="ftr" sz="quarter" idx="14"/>
          </p:nvPr>
        </p:nvSpPr>
        <p:spPr/>
        <p:txBody>
          <a:bodyPr/>
          <a:lstStyle/>
          <a:p>
            <a:r>
              <a:rPr lang="en-GB" dirty="0"/>
              <a:t>Research Methods and Practices</a:t>
            </a:r>
          </a:p>
        </p:txBody>
      </p:sp>
      <p:sp>
        <p:nvSpPr>
          <p:cNvPr id="11" name="Slide Number Placeholder 10">
            <a:extLst>
              <a:ext uri="{FF2B5EF4-FFF2-40B4-BE49-F238E27FC236}">
                <a16:creationId xmlns:a16="http://schemas.microsoft.com/office/drawing/2014/main" id="{3B2BEFF5-B488-1241-9909-6C207783CD74}"/>
              </a:ext>
            </a:extLst>
          </p:cNvPr>
          <p:cNvSpPr>
            <a:spLocks noGrp="1"/>
          </p:cNvSpPr>
          <p:nvPr>
            <p:ph type="sldNum" sz="quarter" idx="15"/>
          </p:nvPr>
        </p:nvSpPr>
        <p:spPr/>
        <p:txBody>
          <a:bodyPr/>
          <a:lstStyle/>
          <a:p>
            <a:fld id="{75DCE609-0764-2E4D-8C1E-D04E28B45CD8}" type="slidenum">
              <a:rPr lang="en-US" smtClean="0"/>
              <a:pPr/>
              <a:t>12</a:t>
            </a:fld>
            <a:endParaRPr lang="en-US" dirty="0"/>
          </a:p>
        </p:txBody>
      </p:sp>
    </p:spTree>
    <p:extLst>
      <p:ext uri="{BB962C8B-B14F-4D97-AF65-F5344CB8AC3E}">
        <p14:creationId xmlns:p14="http://schemas.microsoft.com/office/powerpoint/2010/main" val="623678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2DC0C73-C228-F349-A4F4-2C7235696D11}"/>
              </a:ext>
            </a:extLst>
          </p:cNvPr>
          <p:cNvSpPr>
            <a:spLocks noGrp="1"/>
          </p:cNvSpPr>
          <p:nvPr>
            <p:ph type="title"/>
          </p:nvPr>
        </p:nvSpPr>
        <p:spPr>
          <a:xfrm>
            <a:off x="592139" y="1857574"/>
            <a:ext cx="10990650" cy="514945"/>
          </a:xfrm>
        </p:spPr>
        <p:txBody>
          <a:bodyPr>
            <a:normAutofit fontScale="90000"/>
          </a:bodyPr>
          <a:lstStyle/>
          <a:p>
            <a:pPr algn="ctr"/>
            <a:r>
              <a:rPr lang="en-US" dirty="0">
                <a:latin typeface="+mn-lt"/>
              </a:rPr>
              <a:t>Summative Assessment </a:t>
            </a:r>
            <a:br>
              <a:rPr lang="en-US" dirty="0">
                <a:latin typeface="+mn-lt"/>
              </a:rPr>
            </a:br>
            <a:r>
              <a:rPr lang="en-US" dirty="0"/>
              <a:t>Submission Monday 1 July 2024, 5pm</a:t>
            </a:r>
            <a:br>
              <a:rPr lang="en-GB" dirty="0">
                <a:latin typeface="+mn-lt"/>
              </a:rPr>
            </a:br>
            <a:endParaRPr lang="en-US" dirty="0">
              <a:latin typeface="+mn-lt"/>
            </a:endParaRPr>
          </a:p>
        </p:txBody>
      </p:sp>
      <p:sp>
        <p:nvSpPr>
          <p:cNvPr id="3" name="Text Placeholder 2">
            <a:extLst>
              <a:ext uri="{FF2B5EF4-FFF2-40B4-BE49-F238E27FC236}">
                <a16:creationId xmlns:a16="http://schemas.microsoft.com/office/drawing/2014/main" id="{10700C26-20FC-1346-B246-727BB2800E3E}"/>
              </a:ext>
            </a:extLst>
          </p:cNvPr>
          <p:cNvSpPr>
            <a:spLocks noGrp="1"/>
          </p:cNvSpPr>
          <p:nvPr>
            <p:ph type="body" sz="quarter" idx="13"/>
          </p:nvPr>
        </p:nvSpPr>
        <p:spPr>
          <a:xfrm>
            <a:off x="635551" y="2574653"/>
            <a:ext cx="10903826" cy="3600450"/>
          </a:xfrm>
        </p:spPr>
        <p:txBody>
          <a:bodyPr/>
          <a:lstStyle/>
          <a:p>
            <a:pPr lvl="0"/>
            <a:r>
              <a:rPr lang="en-GB" b="1" dirty="0">
                <a:latin typeface="+mn-lt"/>
              </a:rPr>
              <a:t>A research proposal. </a:t>
            </a:r>
            <a:r>
              <a:rPr lang="en-GB" dirty="0">
                <a:latin typeface="+mn-lt"/>
              </a:rPr>
              <a:t>(2000 words)</a:t>
            </a:r>
          </a:p>
          <a:p>
            <a:pPr marL="0" indent="0">
              <a:buNone/>
            </a:pPr>
            <a:endParaRPr lang="en-GB" dirty="0">
              <a:latin typeface="+mn-lt"/>
            </a:endParaRPr>
          </a:p>
          <a:p>
            <a:pPr marL="0" indent="0">
              <a:buNone/>
            </a:pPr>
            <a:r>
              <a:rPr lang="en-GB" dirty="0"/>
              <a:t>Learning on the unit culminates with production of a research proposal that will form the basis for your major project. You will complete this by following a template (that can be adapted in consultation with your tutor) to ensure that you engage fully with all aspects of the research process within your selected paradigm. </a:t>
            </a:r>
          </a:p>
        </p:txBody>
      </p:sp>
      <p:sp>
        <p:nvSpPr>
          <p:cNvPr id="10" name="Footer Placeholder 9">
            <a:extLst>
              <a:ext uri="{FF2B5EF4-FFF2-40B4-BE49-F238E27FC236}">
                <a16:creationId xmlns:a16="http://schemas.microsoft.com/office/drawing/2014/main" id="{AD079BA9-779A-9B40-BA43-00384239BC50}"/>
              </a:ext>
            </a:extLst>
          </p:cNvPr>
          <p:cNvSpPr>
            <a:spLocks noGrp="1"/>
          </p:cNvSpPr>
          <p:nvPr>
            <p:ph type="ftr" sz="quarter" idx="14"/>
          </p:nvPr>
        </p:nvSpPr>
        <p:spPr/>
        <p:txBody>
          <a:bodyPr/>
          <a:lstStyle/>
          <a:p>
            <a:r>
              <a:rPr lang="en-GB" dirty="0"/>
              <a:t>Research Methods and Practices</a:t>
            </a:r>
          </a:p>
        </p:txBody>
      </p:sp>
      <p:sp>
        <p:nvSpPr>
          <p:cNvPr id="11" name="Slide Number Placeholder 10">
            <a:extLst>
              <a:ext uri="{FF2B5EF4-FFF2-40B4-BE49-F238E27FC236}">
                <a16:creationId xmlns:a16="http://schemas.microsoft.com/office/drawing/2014/main" id="{3B2BEFF5-B488-1241-9909-6C207783CD74}"/>
              </a:ext>
            </a:extLst>
          </p:cNvPr>
          <p:cNvSpPr>
            <a:spLocks noGrp="1"/>
          </p:cNvSpPr>
          <p:nvPr>
            <p:ph type="sldNum" sz="quarter" idx="15"/>
          </p:nvPr>
        </p:nvSpPr>
        <p:spPr/>
        <p:txBody>
          <a:bodyPr/>
          <a:lstStyle/>
          <a:p>
            <a:fld id="{75DCE609-0764-2E4D-8C1E-D04E28B45CD8}" type="slidenum">
              <a:rPr lang="en-US" smtClean="0"/>
              <a:pPr/>
              <a:t>13</a:t>
            </a:fld>
            <a:endParaRPr lang="en-US" dirty="0"/>
          </a:p>
        </p:txBody>
      </p:sp>
    </p:spTree>
    <p:extLst>
      <p:ext uri="{BB962C8B-B14F-4D97-AF65-F5344CB8AC3E}">
        <p14:creationId xmlns:p14="http://schemas.microsoft.com/office/powerpoint/2010/main" val="3315922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E32CF-D06D-0749-BD38-39A7CE59A1DA}"/>
              </a:ext>
            </a:extLst>
          </p:cNvPr>
          <p:cNvSpPr>
            <a:spLocks noGrp="1"/>
          </p:cNvSpPr>
          <p:nvPr>
            <p:ph type="title"/>
          </p:nvPr>
        </p:nvSpPr>
        <p:spPr/>
        <p:txBody>
          <a:bodyPr>
            <a:normAutofit fontScale="90000"/>
          </a:bodyPr>
          <a:lstStyle/>
          <a:p>
            <a:r>
              <a:rPr lang="en-US" dirty="0"/>
              <a:t>Who are we as researchers?</a:t>
            </a:r>
          </a:p>
        </p:txBody>
      </p:sp>
      <p:sp>
        <p:nvSpPr>
          <p:cNvPr id="3" name="Text Placeholder 2">
            <a:extLst>
              <a:ext uri="{FF2B5EF4-FFF2-40B4-BE49-F238E27FC236}">
                <a16:creationId xmlns:a16="http://schemas.microsoft.com/office/drawing/2014/main" id="{D9F47DEC-1670-5C4E-BAE6-F1E604576482}"/>
              </a:ext>
            </a:extLst>
          </p:cNvPr>
          <p:cNvSpPr>
            <a:spLocks noGrp="1"/>
          </p:cNvSpPr>
          <p:nvPr>
            <p:ph type="body" sz="quarter" idx="13"/>
          </p:nvPr>
        </p:nvSpPr>
        <p:spPr/>
        <p:txBody>
          <a:bodyPr/>
          <a:lstStyle/>
          <a:p>
            <a:endParaRPr lang="en-US" sz="2800" dirty="0"/>
          </a:p>
          <a:p>
            <a:r>
              <a:rPr lang="en-US" sz="2800" dirty="0"/>
              <a:t>What do we know?</a:t>
            </a:r>
            <a:br>
              <a:rPr lang="en-US" dirty="0"/>
            </a:br>
            <a:br>
              <a:rPr lang="en-US" dirty="0"/>
            </a:br>
            <a:r>
              <a:rPr lang="en-US" dirty="0"/>
              <a:t>- What skills and knowledges are we bringing to the course? Can be anything.</a:t>
            </a:r>
          </a:p>
          <a:p>
            <a:endParaRPr lang="en-US" dirty="0"/>
          </a:p>
          <a:p>
            <a:r>
              <a:rPr lang="en-GB" dirty="0"/>
              <a:t>Find images of a researcher</a:t>
            </a:r>
          </a:p>
          <a:p>
            <a:endParaRPr lang="en-US" dirty="0"/>
          </a:p>
          <a:p>
            <a:r>
              <a:rPr lang="en-US" dirty="0"/>
              <a:t>Group discussion</a:t>
            </a:r>
          </a:p>
        </p:txBody>
      </p:sp>
      <p:sp>
        <p:nvSpPr>
          <p:cNvPr id="4" name="Footer Placeholder 3">
            <a:extLst>
              <a:ext uri="{FF2B5EF4-FFF2-40B4-BE49-F238E27FC236}">
                <a16:creationId xmlns:a16="http://schemas.microsoft.com/office/drawing/2014/main" id="{A9B1654D-D31C-3C48-82F4-338868F203E1}"/>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F4D8815D-6AF3-F148-B201-80AFD4E284F8}"/>
              </a:ext>
            </a:extLst>
          </p:cNvPr>
          <p:cNvSpPr>
            <a:spLocks noGrp="1"/>
          </p:cNvSpPr>
          <p:nvPr>
            <p:ph type="sldNum" sz="quarter" idx="15"/>
          </p:nvPr>
        </p:nvSpPr>
        <p:spPr/>
        <p:txBody>
          <a:bodyPr/>
          <a:lstStyle/>
          <a:p>
            <a:fld id="{75DCE609-0764-2E4D-8C1E-D04E28B45CD8}" type="slidenum">
              <a:rPr lang="en-US" smtClean="0"/>
              <a:pPr/>
              <a:t>14</a:t>
            </a:fld>
            <a:endParaRPr lang="en-US" dirty="0"/>
          </a:p>
        </p:txBody>
      </p:sp>
    </p:spTree>
    <p:extLst>
      <p:ext uri="{BB962C8B-B14F-4D97-AF65-F5344CB8AC3E}">
        <p14:creationId xmlns:p14="http://schemas.microsoft.com/office/powerpoint/2010/main" val="2886570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44C09-D21C-894E-AC7D-381AC4048C30}"/>
              </a:ext>
            </a:extLst>
          </p:cNvPr>
          <p:cNvSpPr>
            <a:spLocks noGrp="1"/>
          </p:cNvSpPr>
          <p:nvPr>
            <p:ph type="title"/>
          </p:nvPr>
        </p:nvSpPr>
        <p:spPr>
          <a:xfrm>
            <a:off x="609211" y="2395951"/>
            <a:ext cx="10990650" cy="2295319"/>
          </a:xfrm>
        </p:spPr>
        <p:txBody>
          <a:bodyPr>
            <a:normAutofit/>
          </a:bodyPr>
          <a:lstStyle/>
          <a:p>
            <a:pPr algn="ctr"/>
            <a:r>
              <a:rPr lang="en-US" dirty="0"/>
              <a:t>What comes to mind when you think about research methodology? </a:t>
            </a:r>
          </a:p>
        </p:txBody>
      </p:sp>
      <p:sp>
        <p:nvSpPr>
          <p:cNvPr id="3" name="Text Placeholder 2">
            <a:extLst>
              <a:ext uri="{FF2B5EF4-FFF2-40B4-BE49-F238E27FC236}">
                <a16:creationId xmlns:a16="http://schemas.microsoft.com/office/drawing/2014/main" id="{5F90E0C5-0B50-A14B-8E23-4D82A950036C}"/>
              </a:ext>
            </a:extLst>
          </p:cNvPr>
          <p:cNvSpPr>
            <a:spLocks noGrp="1"/>
          </p:cNvSpPr>
          <p:nvPr>
            <p:ph type="body" sz="quarter" idx="13"/>
          </p:nvPr>
        </p:nvSpPr>
        <p:spPr/>
        <p:txBody>
          <a:bodyPr/>
          <a:lstStyle/>
          <a:p>
            <a:pPr marL="0" indent="0">
              <a:buNone/>
            </a:pPr>
            <a:r>
              <a:rPr lang="en-US" dirty="0"/>
              <a:t> </a:t>
            </a:r>
          </a:p>
        </p:txBody>
      </p:sp>
      <p:sp>
        <p:nvSpPr>
          <p:cNvPr id="4" name="Footer Placeholder 3">
            <a:extLst>
              <a:ext uri="{FF2B5EF4-FFF2-40B4-BE49-F238E27FC236}">
                <a16:creationId xmlns:a16="http://schemas.microsoft.com/office/drawing/2014/main" id="{8D3C0A6B-0B1D-FB42-B554-5C1E6ABA141E}"/>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A4D78617-9745-4E44-9F4E-129CE5D710C6}"/>
              </a:ext>
            </a:extLst>
          </p:cNvPr>
          <p:cNvSpPr>
            <a:spLocks noGrp="1"/>
          </p:cNvSpPr>
          <p:nvPr>
            <p:ph type="sldNum" sz="quarter" idx="15"/>
          </p:nvPr>
        </p:nvSpPr>
        <p:spPr/>
        <p:txBody>
          <a:bodyPr/>
          <a:lstStyle/>
          <a:p>
            <a:fld id="{75DCE609-0764-2E4D-8C1E-D04E28B45CD8}" type="slidenum">
              <a:rPr lang="en-US" smtClean="0"/>
              <a:pPr/>
              <a:t>15</a:t>
            </a:fld>
            <a:endParaRPr lang="en-US" dirty="0"/>
          </a:p>
        </p:txBody>
      </p:sp>
    </p:spTree>
    <p:extLst>
      <p:ext uri="{BB962C8B-B14F-4D97-AF65-F5344CB8AC3E}">
        <p14:creationId xmlns:p14="http://schemas.microsoft.com/office/powerpoint/2010/main" val="2966221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750" y="1700212"/>
            <a:ext cx="10990650" cy="657977"/>
          </a:xfrm>
        </p:spPr>
        <p:txBody>
          <a:bodyPr>
            <a:normAutofit fontScale="90000"/>
          </a:bodyPr>
          <a:lstStyle/>
          <a:p>
            <a:pPr algn="ctr"/>
            <a:r>
              <a:rPr lang="en-US" dirty="0">
                <a:latin typeface="+mn-lt"/>
              </a:rPr>
              <a:t>What does research mean for us?</a:t>
            </a:r>
            <a:br>
              <a:rPr lang="en-US" dirty="0">
                <a:latin typeface="+mn-lt"/>
              </a:rPr>
            </a:br>
            <a:r>
              <a:rPr lang="en-US" dirty="0">
                <a:latin typeface="+mn-lt"/>
              </a:rPr>
              <a:t>What is the purpose of research? </a:t>
            </a:r>
            <a:endParaRPr lang="en-GB" dirty="0">
              <a:latin typeface="+mn-lt"/>
            </a:endParaRPr>
          </a:p>
        </p:txBody>
      </p:sp>
      <p:sp>
        <p:nvSpPr>
          <p:cNvPr id="3" name="Text Placeholder 2"/>
          <p:cNvSpPr>
            <a:spLocks noGrp="1"/>
          </p:cNvSpPr>
          <p:nvPr>
            <p:ph type="body" sz="quarter" idx="13"/>
          </p:nvPr>
        </p:nvSpPr>
        <p:spPr/>
        <p:txBody>
          <a:bodyPr/>
          <a:lstStyle/>
          <a:p>
            <a:endParaRPr lang="en-GB" dirty="0"/>
          </a:p>
          <a:p>
            <a:endParaRPr lang="en-GB" dirty="0"/>
          </a:p>
          <a:p>
            <a:r>
              <a:rPr lang="en-GB" dirty="0"/>
              <a:t>Why do it? </a:t>
            </a:r>
          </a:p>
          <a:p>
            <a:r>
              <a:rPr lang="en-GB" dirty="0"/>
              <a:t>What does it say about us?</a:t>
            </a:r>
          </a:p>
          <a:p>
            <a:r>
              <a:rPr lang="en-GB" dirty="0"/>
              <a:t>What can we research?</a:t>
            </a:r>
          </a:p>
          <a:p>
            <a:endParaRPr lang="en-GB" dirty="0"/>
          </a:p>
          <a:p>
            <a:endParaRPr lang="en-GB" dirty="0"/>
          </a:p>
        </p:txBody>
      </p:sp>
      <p:sp>
        <p:nvSpPr>
          <p:cNvPr id="4" name="Footer Placeholder 3"/>
          <p:cNvSpPr>
            <a:spLocks noGrp="1"/>
          </p:cNvSpPr>
          <p:nvPr>
            <p:ph type="ftr" sz="quarter" idx="14"/>
          </p:nvPr>
        </p:nvSpPr>
        <p:spPr/>
        <p:txBody>
          <a:bodyPr/>
          <a:lstStyle/>
          <a:p>
            <a:r>
              <a:rPr lang="en-GB" dirty="0"/>
              <a:t>Research Methods and Practices</a:t>
            </a:r>
          </a:p>
        </p:txBody>
      </p:sp>
      <p:sp>
        <p:nvSpPr>
          <p:cNvPr id="5" name="Slide Number Placeholder 4"/>
          <p:cNvSpPr>
            <a:spLocks noGrp="1"/>
          </p:cNvSpPr>
          <p:nvPr>
            <p:ph type="sldNum" sz="quarter" idx="15"/>
          </p:nvPr>
        </p:nvSpPr>
        <p:spPr/>
        <p:txBody>
          <a:bodyPr/>
          <a:lstStyle/>
          <a:p>
            <a:fld id="{75DCE609-0764-2E4D-8C1E-D04E28B45CD8}" type="slidenum">
              <a:rPr lang="en-US" smtClean="0"/>
              <a:pPr/>
              <a:t>16</a:t>
            </a:fld>
            <a:endParaRPr lang="en-US" dirty="0"/>
          </a:p>
        </p:txBody>
      </p:sp>
    </p:spTree>
    <p:extLst>
      <p:ext uri="{BB962C8B-B14F-4D97-AF65-F5344CB8AC3E}">
        <p14:creationId xmlns:p14="http://schemas.microsoft.com/office/powerpoint/2010/main" val="61203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mn-lt"/>
              </a:rPr>
              <a:t>How do we go about thinking about research?</a:t>
            </a:r>
            <a:endParaRPr lang="en-GB" dirty="0">
              <a:latin typeface="+mn-lt"/>
            </a:endParaRPr>
          </a:p>
        </p:txBody>
      </p:sp>
      <p:sp>
        <p:nvSpPr>
          <p:cNvPr id="3" name="Text Placeholder 2"/>
          <p:cNvSpPr>
            <a:spLocks noGrp="1"/>
          </p:cNvSpPr>
          <p:nvPr>
            <p:ph type="body" sz="quarter" idx="13"/>
          </p:nvPr>
        </p:nvSpPr>
        <p:spPr/>
        <p:txBody>
          <a:bodyPr/>
          <a:lstStyle/>
          <a:p>
            <a:endParaRPr lang="en-GB" dirty="0"/>
          </a:p>
          <a:p>
            <a:r>
              <a:rPr lang="en-GB" dirty="0"/>
              <a:t>Ontological considerations</a:t>
            </a:r>
          </a:p>
          <a:p>
            <a:r>
              <a:rPr lang="en-GB" dirty="0"/>
              <a:t>Epistemological considerations</a:t>
            </a:r>
          </a:p>
          <a:p>
            <a:r>
              <a:rPr lang="en-GB" dirty="0"/>
              <a:t>Methodological choices</a:t>
            </a:r>
          </a:p>
          <a:p>
            <a:r>
              <a:rPr lang="en-GB" dirty="0"/>
              <a:t>Methods</a:t>
            </a:r>
          </a:p>
          <a:p>
            <a:r>
              <a:rPr lang="en-GB" dirty="0"/>
              <a:t>Sampling</a:t>
            </a:r>
          </a:p>
          <a:p>
            <a:r>
              <a:rPr lang="en-GB" dirty="0"/>
              <a:t>Ethical considerations</a:t>
            </a:r>
          </a:p>
        </p:txBody>
      </p:sp>
      <p:sp>
        <p:nvSpPr>
          <p:cNvPr id="4" name="Footer Placeholder 3"/>
          <p:cNvSpPr>
            <a:spLocks noGrp="1"/>
          </p:cNvSpPr>
          <p:nvPr>
            <p:ph type="ftr" sz="quarter" idx="14"/>
          </p:nvPr>
        </p:nvSpPr>
        <p:spPr/>
        <p:txBody>
          <a:bodyPr/>
          <a:lstStyle/>
          <a:p>
            <a:r>
              <a:rPr lang="en-GB" dirty="0"/>
              <a:t>Research Methods and Practices</a:t>
            </a:r>
          </a:p>
        </p:txBody>
      </p:sp>
      <p:sp>
        <p:nvSpPr>
          <p:cNvPr id="5" name="Slide Number Placeholder 4"/>
          <p:cNvSpPr>
            <a:spLocks noGrp="1"/>
          </p:cNvSpPr>
          <p:nvPr>
            <p:ph type="sldNum" sz="quarter" idx="15"/>
          </p:nvPr>
        </p:nvSpPr>
        <p:spPr/>
        <p:txBody>
          <a:bodyPr/>
          <a:lstStyle/>
          <a:p>
            <a:fld id="{75DCE609-0764-2E4D-8C1E-D04E28B45CD8}" type="slidenum">
              <a:rPr lang="en-US" smtClean="0"/>
              <a:pPr/>
              <a:t>17</a:t>
            </a:fld>
            <a:endParaRPr lang="en-US" dirty="0"/>
          </a:p>
        </p:txBody>
      </p:sp>
    </p:spTree>
    <p:extLst>
      <p:ext uri="{BB962C8B-B14F-4D97-AF65-F5344CB8AC3E}">
        <p14:creationId xmlns:p14="http://schemas.microsoft.com/office/powerpoint/2010/main" val="759611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7C75D-EB95-8843-895C-6090FA123F7C}"/>
              </a:ext>
            </a:extLst>
          </p:cNvPr>
          <p:cNvSpPr>
            <a:spLocks noGrp="1"/>
          </p:cNvSpPr>
          <p:nvPr>
            <p:ph type="title"/>
          </p:nvPr>
        </p:nvSpPr>
        <p:spPr/>
        <p:txBody>
          <a:bodyPr>
            <a:normAutofit fontScale="90000"/>
          </a:bodyPr>
          <a:lstStyle/>
          <a:p>
            <a:pPr algn="ctr"/>
            <a:r>
              <a:rPr lang="en-US" dirty="0"/>
              <a:t>Some important concepts we will be dealing with</a:t>
            </a:r>
          </a:p>
        </p:txBody>
      </p:sp>
      <p:sp>
        <p:nvSpPr>
          <p:cNvPr id="3" name="Text Placeholder 2">
            <a:extLst>
              <a:ext uri="{FF2B5EF4-FFF2-40B4-BE49-F238E27FC236}">
                <a16:creationId xmlns:a16="http://schemas.microsoft.com/office/drawing/2014/main" id="{7B29E08B-B701-CE40-AEEE-128CA2C2D081}"/>
              </a:ext>
            </a:extLst>
          </p:cNvPr>
          <p:cNvSpPr>
            <a:spLocks noGrp="1"/>
          </p:cNvSpPr>
          <p:nvPr>
            <p:ph type="body" sz="quarter" idx="13"/>
          </p:nvPr>
        </p:nvSpPr>
        <p:spPr/>
        <p:txBody>
          <a:bodyPr/>
          <a:lstStyle/>
          <a:p>
            <a:endParaRPr lang="en-US" dirty="0"/>
          </a:p>
          <a:p>
            <a:r>
              <a:rPr lang="en-US" dirty="0"/>
              <a:t>Paradigm</a:t>
            </a:r>
          </a:p>
          <a:p>
            <a:r>
              <a:rPr lang="en-US" dirty="0"/>
              <a:t>Ontology</a:t>
            </a:r>
          </a:p>
          <a:p>
            <a:r>
              <a:rPr lang="en-US" dirty="0"/>
              <a:t>Epistemology</a:t>
            </a:r>
          </a:p>
          <a:p>
            <a:r>
              <a:rPr lang="en-US" dirty="0"/>
              <a:t>Methodology</a:t>
            </a:r>
          </a:p>
          <a:p>
            <a:r>
              <a:rPr lang="en-US" dirty="0"/>
              <a:t>Methods</a:t>
            </a:r>
          </a:p>
          <a:p>
            <a:r>
              <a:rPr lang="en-US" dirty="0"/>
              <a:t>Ethics</a:t>
            </a:r>
          </a:p>
        </p:txBody>
      </p:sp>
      <p:sp>
        <p:nvSpPr>
          <p:cNvPr id="4" name="Footer Placeholder 3">
            <a:extLst>
              <a:ext uri="{FF2B5EF4-FFF2-40B4-BE49-F238E27FC236}">
                <a16:creationId xmlns:a16="http://schemas.microsoft.com/office/drawing/2014/main" id="{7F5C682E-A0DF-0E47-956C-76E97FD8C5DB}"/>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170AFFC2-C6A9-CC43-9719-7FDD26100DA4}"/>
              </a:ext>
            </a:extLst>
          </p:cNvPr>
          <p:cNvSpPr>
            <a:spLocks noGrp="1"/>
          </p:cNvSpPr>
          <p:nvPr>
            <p:ph type="sldNum" sz="quarter" idx="15"/>
          </p:nvPr>
        </p:nvSpPr>
        <p:spPr/>
        <p:txBody>
          <a:bodyPr/>
          <a:lstStyle/>
          <a:p>
            <a:fld id="{75DCE609-0764-2E4D-8C1E-D04E28B45CD8}" type="slidenum">
              <a:rPr lang="en-US" smtClean="0"/>
              <a:pPr/>
              <a:t>18</a:t>
            </a:fld>
            <a:endParaRPr lang="en-US" dirty="0"/>
          </a:p>
        </p:txBody>
      </p:sp>
    </p:spTree>
    <p:extLst>
      <p:ext uri="{BB962C8B-B14F-4D97-AF65-F5344CB8AC3E}">
        <p14:creationId xmlns:p14="http://schemas.microsoft.com/office/powerpoint/2010/main" val="814874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65A71-8972-4E4A-ADD4-125039FE1A4E}"/>
              </a:ext>
            </a:extLst>
          </p:cNvPr>
          <p:cNvSpPr>
            <a:spLocks noGrp="1"/>
          </p:cNvSpPr>
          <p:nvPr>
            <p:ph type="title"/>
          </p:nvPr>
        </p:nvSpPr>
        <p:spPr>
          <a:xfrm>
            <a:off x="591750" y="2115047"/>
            <a:ext cx="10990650" cy="514945"/>
          </a:xfrm>
        </p:spPr>
        <p:txBody>
          <a:bodyPr>
            <a:normAutofit fontScale="90000"/>
          </a:bodyPr>
          <a:lstStyle/>
          <a:p>
            <a:pPr algn="ctr"/>
            <a:r>
              <a:rPr lang="en-US" dirty="0"/>
              <a:t>BREAK</a:t>
            </a:r>
          </a:p>
        </p:txBody>
      </p:sp>
      <p:sp>
        <p:nvSpPr>
          <p:cNvPr id="3" name="Text Placeholder 2">
            <a:extLst>
              <a:ext uri="{FF2B5EF4-FFF2-40B4-BE49-F238E27FC236}">
                <a16:creationId xmlns:a16="http://schemas.microsoft.com/office/drawing/2014/main" id="{EE1C0A49-6172-9C4F-A228-30C5CCBC795D}"/>
              </a:ext>
            </a:extLst>
          </p:cNvPr>
          <p:cNvSpPr>
            <a:spLocks noGrp="1"/>
          </p:cNvSpPr>
          <p:nvPr>
            <p:ph type="body" sz="quarter" idx="13"/>
          </p:nvPr>
        </p:nvSpPr>
        <p:spPr/>
        <p:txBody>
          <a:bodyPr/>
          <a:lstStyle/>
          <a:p>
            <a:pPr marL="0" indent="0">
              <a:buNone/>
            </a:pPr>
            <a:r>
              <a:rPr lang="en-US" dirty="0"/>
              <a:t> </a:t>
            </a:r>
          </a:p>
        </p:txBody>
      </p:sp>
      <p:sp>
        <p:nvSpPr>
          <p:cNvPr id="4" name="Footer Placeholder 3">
            <a:extLst>
              <a:ext uri="{FF2B5EF4-FFF2-40B4-BE49-F238E27FC236}">
                <a16:creationId xmlns:a16="http://schemas.microsoft.com/office/drawing/2014/main" id="{F042D790-19A0-5948-BD41-4A87EB3D89A3}"/>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02A46A54-1B4C-CC47-9EE3-267640FC275A}"/>
              </a:ext>
            </a:extLst>
          </p:cNvPr>
          <p:cNvSpPr>
            <a:spLocks noGrp="1"/>
          </p:cNvSpPr>
          <p:nvPr>
            <p:ph type="sldNum" sz="quarter" idx="15"/>
          </p:nvPr>
        </p:nvSpPr>
        <p:spPr/>
        <p:txBody>
          <a:bodyPr/>
          <a:lstStyle/>
          <a:p>
            <a:fld id="{75DCE609-0764-2E4D-8C1E-D04E28B45CD8}" type="slidenum">
              <a:rPr lang="en-US" smtClean="0"/>
              <a:pPr/>
              <a:t>19</a:t>
            </a:fld>
            <a:endParaRPr lang="en-US" dirty="0"/>
          </a:p>
        </p:txBody>
      </p:sp>
    </p:spTree>
    <p:extLst>
      <p:ext uri="{BB962C8B-B14F-4D97-AF65-F5344CB8AC3E}">
        <p14:creationId xmlns:p14="http://schemas.microsoft.com/office/powerpoint/2010/main" val="461807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F61BFA-6878-A94D-859C-632D9A071690}"/>
              </a:ext>
            </a:extLst>
          </p:cNvPr>
          <p:cNvSpPr>
            <a:spLocks noGrp="1"/>
          </p:cNvSpPr>
          <p:nvPr>
            <p:ph type="title"/>
          </p:nvPr>
        </p:nvSpPr>
        <p:spPr>
          <a:xfrm>
            <a:off x="592139" y="1410281"/>
            <a:ext cx="10990650" cy="514945"/>
          </a:xfrm>
        </p:spPr>
        <p:txBody>
          <a:bodyPr>
            <a:normAutofit fontScale="90000"/>
          </a:bodyPr>
          <a:lstStyle/>
          <a:p>
            <a:pPr algn="ctr"/>
            <a:r>
              <a:rPr lang="en-US" dirty="0"/>
              <a:t>Today’s session</a:t>
            </a:r>
          </a:p>
        </p:txBody>
      </p:sp>
      <p:sp>
        <p:nvSpPr>
          <p:cNvPr id="5" name="Text Placeholder 4">
            <a:extLst>
              <a:ext uri="{FF2B5EF4-FFF2-40B4-BE49-F238E27FC236}">
                <a16:creationId xmlns:a16="http://schemas.microsoft.com/office/drawing/2014/main" id="{28B0CFD7-7FC2-E74B-B128-425B1545654C}"/>
              </a:ext>
            </a:extLst>
          </p:cNvPr>
          <p:cNvSpPr>
            <a:spLocks noGrp="1"/>
          </p:cNvSpPr>
          <p:nvPr>
            <p:ph type="body" sz="quarter" idx="13"/>
          </p:nvPr>
        </p:nvSpPr>
        <p:spPr>
          <a:xfrm>
            <a:off x="592139" y="2043113"/>
            <a:ext cx="10903826" cy="4279628"/>
          </a:xfrm>
        </p:spPr>
        <p:txBody>
          <a:bodyPr/>
          <a:lstStyle/>
          <a:p>
            <a:pPr>
              <a:lnSpc>
                <a:spcPct val="100000"/>
              </a:lnSpc>
            </a:pPr>
            <a:r>
              <a:rPr lang="en-US" sz="2000" dirty="0"/>
              <a:t>1.30pm-2.45pm: </a:t>
            </a:r>
            <a:r>
              <a:rPr lang="en-GB" sz="2000" dirty="0"/>
              <a:t>Introductions</a:t>
            </a:r>
          </a:p>
          <a:p>
            <a:pPr marL="0" indent="0">
              <a:lnSpc>
                <a:spcPct val="100000"/>
              </a:lnSpc>
              <a:buNone/>
            </a:pPr>
            <a:r>
              <a:rPr lang="en-GB" sz="2000" dirty="0"/>
              <a:t>	Module organisation</a:t>
            </a:r>
          </a:p>
          <a:p>
            <a:pPr marL="0" indent="0">
              <a:lnSpc>
                <a:spcPct val="100000"/>
              </a:lnSpc>
              <a:buNone/>
            </a:pPr>
            <a:r>
              <a:rPr lang="en-GB" sz="2000" dirty="0"/>
              <a:t>	Assessment</a:t>
            </a:r>
          </a:p>
          <a:p>
            <a:pPr marL="0" indent="0">
              <a:lnSpc>
                <a:spcPct val="100000"/>
              </a:lnSpc>
              <a:buNone/>
            </a:pPr>
            <a:r>
              <a:rPr lang="en-GB" sz="2000" dirty="0"/>
              <a:t>	Q&amp;A</a:t>
            </a:r>
          </a:p>
          <a:p>
            <a:pPr marL="0" indent="0">
              <a:lnSpc>
                <a:spcPct val="100000"/>
              </a:lnSpc>
              <a:buNone/>
            </a:pPr>
            <a:r>
              <a:rPr lang="en-GB" sz="2000" dirty="0"/>
              <a:t>	</a:t>
            </a:r>
            <a:endParaRPr lang="en-US" sz="2000" i="1" dirty="0">
              <a:solidFill>
                <a:schemeClr val="accent1"/>
              </a:solidFill>
            </a:endParaRPr>
          </a:p>
          <a:p>
            <a:pPr>
              <a:lnSpc>
                <a:spcPct val="100000"/>
              </a:lnSpc>
            </a:pPr>
            <a:r>
              <a:rPr lang="en-US" sz="2000" i="1" dirty="0">
                <a:solidFill>
                  <a:schemeClr val="accent1"/>
                </a:solidFill>
              </a:rPr>
              <a:t>2.45-3.05pm: break</a:t>
            </a:r>
            <a:br>
              <a:rPr lang="en-US" sz="2000" dirty="0"/>
            </a:br>
            <a:endParaRPr lang="en-US" sz="2000" dirty="0"/>
          </a:p>
          <a:p>
            <a:pPr>
              <a:lnSpc>
                <a:spcPct val="100000"/>
              </a:lnSpc>
            </a:pPr>
            <a:r>
              <a:rPr lang="en-US" sz="2000" dirty="0"/>
              <a:t>3.05pm-4pm : </a:t>
            </a:r>
          </a:p>
          <a:p>
            <a:pPr marL="0" indent="0">
              <a:lnSpc>
                <a:spcPct val="100000"/>
              </a:lnSpc>
              <a:buNone/>
            </a:pPr>
            <a:r>
              <a:rPr lang="en-GB" sz="2000" dirty="0"/>
              <a:t>	Ontology, Epistemology.	</a:t>
            </a:r>
          </a:p>
          <a:p>
            <a:pPr marL="0" indent="0">
              <a:lnSpc>
                <a:spcPct val="100000"/>
              </a:lnSpc>
              <a:buNone/>
            </a:pPr>
            <a:r>
              <a:rPr lang="en-GB" sz="2000" dirty="0"/>
              <a:t>	Group work - Critical discussion of </a:t>
            </a:r>
            <a:r>
              <a:rPr lang="en-GB" sz="2000" dirty="0" err="1"/>
              <a:t>Grix</a:t>
            </a:r>
            <a:r>
              <a:rPr lang="en-GB" sz="2000" dirty="0"/>
              <a:t>’ reading</a:t>
            </a:r>
          </a:p>
          <a:p>
            <a:pPr marL="0" indent="0">
              <a:lnSpc>
                <a:spcPct val="100000"/>
              </a:lnSpc>
              <a:buNone/>
            </a:pPr>
            <a:endParaRPr lang="en-GB" sz="2000" dirty="0"/>
          </a:p>
          <a:p>
            <a:pPr marL="0" indent="0">
              <a:lnSpc>
                <a:spcPct val="100000"/>
              </a:lnSpc>
              <a:buNone/>
            </a:pPr>
            <a:endParaRPr lang="en-US" sz="2000" dirty="0"/>
          </a:p>
          <a:p>
            <a:pPr marL="0" indent="0">
              <a:lnSpc>
                <a:spcPct val="100000"/>
              </a:lnSpc>
              <a:buNone/>
            </a:pPr>
            <a:r>
              <a:rPr lang="en-US" sz="2000" dirty="0"/>
              <a:t> 	</a:t>
            </a:r>
            <a:endParaRPr lang="en-US" sz="2000" i="1" dirty="0">
              <a:solidFill>
                <a:schemeClr val="accent1"/>
              </a:solidFill>
            </a:endParaRPr>
          </a:p>
        </p:txBody>
      </p:sp>
    </p:spTree>
    <p:extLst>
      <p:ext uri="{BB962C8B-B14F-4D97-AF65-F5344CB8AC3E}">
        <p14:creationId xmlns:p14="http://schemas.microsoft.com/office/powerpoint/2010/main" val="1406800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892B0-4C98-7149-BB2E-277606AF4AA2}"/>
              </a:ext>
            </a:extLst>
          </p:cNvPr>
          <p:cNvSpPr>
            <a:spLocks noGrp="1"/>
          </p:cNvSpPr>
          <p:nvPr>
            <p:ph type="title"/>
          </p:nvPr>
        </p:nvSpPr>
        <p:spPr/>
        <p:txBody>
          <a:bodyPr>
            <a:normAutofit fontScale="90000"/>
          </a:bodyPr>
          <a:lstStyle/>
          <a:p>
            <a:pPr algn="ctr"/>
            <a:r>
              <a:rPr lang="en-US" dirty="0"/>
              <a:t>What is a paradigm?</a:t>
            </a:r>
          </a:p>
        </p:txBody>
      </p:sp>
      <p:sp>
        <p:nvSpPr>
          <p:cNvPr id="3" name="Text Placeholder 2">
            <a:extLst>
              <a:ext uri="{FF2B5EF4-FFF2-40B4-BE49-F238E27FC236}">
                <a16:creationId xmlns:a16="http://schemas.microsoft.com/office/drawing/2014/main" id="{A430E54E-BB19-454A-9C26-5E325780CE08}"/>
              </a:ext>
            </a:extLst>
          </p:cNvPr>
          <p:cNvSpPr>
            <a:spLocks noGrp="1"/>
          </p:cNvSpPr>
          <p:nvPr>
            <p:ph type="body" sz="quarter" idx="13"/>
          </p:nvPr>
        </p:nvSpPr>
        <p:spPr/>
        <p:txBody>
          <a:bodyPr/>
          <a:lstStyle/>
          <a:p>
            <a:pPr marL="0" indent="0">
              <a:buNone/>
            </a:pPr>
            <a:r>
              <a:rPr lang="en-US" dirty="0"/>
              <a:t> </a:t>
            </a:r>
          </a:p>
        </p:txBody>
      </p:sp>
      <p:sp>
        <p:nvSpPr>
          <p:cNvPr id="4" name="Footer Placeholder 3">
            <a:extLst>
              <a:ext uri="{FF2B5EF4-FFF2-40B4-BE49-F238E27FC236}">
                <a16:creationId xmlns:a16="http://schemas.microsoft.com/office/drawing/2014/main" id="{F4E45EB2-BA70-3449-8CE8-CD9C240E60D3}"/>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AFD539DF-BF06-3A44-8D42-D3FE23732B94}"/>
              </a:ext>
            </a:extLst>
          </p:cNvPr>
          <p:cNvSpPr>
            <a:spLocks noGrp="1"/>
          </p:cNvSpPr>
          <p:nvPr>
            <p:ph type="sldNum" sz="quarter" idx="15"/>
          </p:nvPr>
        </p:nvSpPr>
        <p:spPr/>
        <p:txBody>
          <a:bodyPr/>
          <a:lstStyle/>
          <a:p>
            <a:fld id="{75DCE609-0764-2E4D-8C1E-D04E28B45CD8}" type="slidenum">
              <a:rPr lang="en-US" smtClean="0"/>
              <a:pPr/>
              <a:t>20</a:t>
            </a:fld>
            <a:endParaRPr lang="en-US" dirty="0"/>
          </a:p>
        </p:txBody>
      </p:sp>
    </p:spTree>
    <p:extLst>
      <p:ext uri="{BB962C8B-B14F-4D97-AF65-F5344CB8AC3E}">
        <p14:creationId xmlns:p14="http://schemas.microsoft.com/office/powerpoint/2010/main" val="3674599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59D01-F618-DB45-80F3-2019424C1586}"/>
              </a:ext>
            </a:extLst>
          </p:cNvPr>
          <p:cNvSpPr>
            <a:spLocks noGrp="1"/>
          </p:cNvSpPr>
          <p:nvPr>
            <p:ph type="title"/>
          </p:nvPr>
        </p:nvSpPr>
        <p:spPr>
          <a:xfrm>
            <a:off x="600675" y="1461673"/>
            <a:ext cx="10990650" cy="514945"/>
          </a:xfrm>
        </p:spPr>
        <p:txBody>
          <a:bodyPr>
            <a:normAutofit fontScale="90000"/>
          </a:bodyPr>
          <a:lstStyle/>
          <a:p>
            <a:pPr algn="ctr"/>
            <a:r>
              <a:rPr lang="en-US" dirty="0"/>
              <a:t>Paradigm 		</a:t>
            </a:r>
          </a:p>
        </p:txBody>
      </p:sp>
      <p:sp>
        <p:nvSpPr>
          <p:cNvPr id="3" name="Text Placeholder 2">
            <a:extLst>
              <a:ext uri="{FF2B5EF4-FFF2-40B4-BE49-F238E27FC236}">
                <a16:creationId xmlns:a16="http://schemas.microsoft.com/office/drawing/2014/main" id="{A40C8C48-4321-1643-A33A-BF8F0DC3E808}"/>
              </a:ext>
            </a:extLst>
          </p:cNvPr>
          <p:cNvSpPr>
            <a:spLocks noGrp="1"/>
          </p:cNvSpPr>
          <p:nvPr>
            <p:ph type="body" sz="quarter" idx="13"/>
          </p:nvPr>
        </p:nvSpPr>
        <p:spPr>
          <a:xfrm>
            <a:off x="591750" y="2192200"/>
            <a:ext cx="10903826" cy="3600450"/>
          </a:xfrm>
        </p:spPr>
        <p:txBody>
          <a:bodyPr/>
          <a:lstStyle/>
          <a:p>
            <a:r>
              <a:rPr lang="en-US" dirty="0">
                <a:latin typeface="+mn-lt"/>
              </a:rPr>
              <a:t>“A paradigm is a cluster of beliefs and dictates which for scientists in a particular discipline influence what should be studied, how research should be dine, [and] how results should be interpreted (Bryman 1988: 4)</a:t>
            </a:r>
          </a:p>
          <a:p>
            <a:endParaRPr lang="en-GB" dirty="0">
              <a:latin typeface="Calibri" pitchFamily="34" charset="0"/>
            </a:endParaRPr>
          </a:p>
          <a:p>
            <a:r>
              <a:rPr lang="en-GB" dirty="0">
                <a:latin typeface="Calibri" pitchFamily="34" charset="0"/>
              </a:rPr>
              <a:t>“A conceptual or methodological model underlying the theories and practices of a science or discipline at a particular time; (hence) a generally accepted world view” (OED)</a:t>
            </a:r>
          </a:p>
          <a:p>
            <a:endParaRPr lang="en-GB" dirty="0">
              <a:latin typeface="Calibri" pitchFamily="34" charset="0"/>
            </a:endParaRPr>
          </a:p>
          <a:p>
            <a:r>
              <a:rPr lang="en-GB" dirty="0">
                <a:latin typeface="+mn-lt"/>
              </a:rPr>
              <a:t>Systems of thought or sets of values that affect perceptions of reality; the “dominant paradigm” is the standard system of values at a given time</a:t>
            </a:r>
          </a:p>
          <a:p>
            <a:endParaRPr lang="en-US" dirty="0"/>
          </a:p>
        </p:txBody>
      </p:sp>
      <p:sp>
        <p:nvSpPr>
          <p:cNvPr id="4" name="Footer Placeholder 3">
            <a:extLst>
              <a:ext uri="{FF2B5EF4-FFF2-40B4-BE49-F238E27FC236}">
                <a16:creationId xmlns:a16="http://schemas.microsoft.com/office/drawing/2014/main" id="{95BAB282-4876-B740-B1E8-38CADC460E25}"/>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E28ECDA4-7668-6A44-B8AF-F30A345D9818}"/>
              </a:ext>
            </a:extLst>
          </p:cNvPr>
          <p:cNvSpPr>
            <a:spLocks noGrp="1"/>
          </p:cNvSpPr>
          <p:nvPr>
            <p:ph type="sldNum" sz="quarter" idx="15"/>
          </p:nvPr>
        </p:nvSpPr>
        <p:spPr/>
        <p:txBody>
          <a:bodyPr/>
          <a:lstStyle/>
          <a:p>
            <a:fld id="{75DCE609-0764-2E4D-8C1E-D04E28B45CD8}" type="slidenum">
              <a:rPr lang="en-US" smtClean="0"/>
              <a:pPr/>
              <a:t>21</a:t>
            </a:fld>
            <a:endParaRPr lang="en-US" dirty="0"/>
          </a:p>
        </p:txBody>
      </p:sp>
    </p:spTree>
    <p:extLst>
      <p:ext uri="{BB962C8B-B14F-4D97-AF65-F5344CB8AC3E}">
        <p14:creationId xmlns:p14="http://schemas.microsoft.com/office/powerpoint/2010/main" val="2745659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22972-206D-AA4A-B1F8-67CD89D8F00D}"/>
              </a:ext>
            </a:extLst>
          </p:cNvPr>
          <p:cNvSpPr>
            <a:spLocks noGrp="1"/>
          </p:cNvSpPr>
          <p:nvPr>
            <p:ph type="title"/>
          </p:nvPr>
        </p:nvSpPr>
        <p:spPr/>
        <p:txBody>
          <a:bodyPr>
            <a:normAutofit fontScale="90000"/>
          </a:bodyPr>
          <a:lstStyle/>
          <a:p>
            <a:pPr algn="ctr"/>
            <a:r>
              <a:rPr lang="en-US" dirty="0"/>
              <a:t>What do we understand by Ontology? </a:t>
            </a:r>
          </a:p>
        </p:txBody>
      </p:sp>
      <p:sp>
        <p:nvSpPr>
          <p:cNvPr id="3" name="Text Placeholder 2">
            <a:extLst>
              <a:ext uri="{FF2B5EF4-FFF2-40B4-BE49-F238E27FC236}">
                <a16:creationId xmlns:a16="http://schemas.microsoft.com/office/drawing/2014/main" id="{02F8AB16-A04D-4542-AAF7-0F413F085C82}"/>
              </a:ext>
            </a:extLst>
          </p:cNvPr>
          <p:cNvSpPr>
            <a:spLocks noGrp="1"/>
          </p:cNvSpPr>
          <p:nvPr>
            <p:ph type="body" sz="quarter" idx="13"/>
          </p:nvPr>
        </p:nvSpPr>
        <p:spPr/>
        <p:txBody>
          <a:bodyPr/>
          <a:lstStyle/>
          <a:p>
            <a:pPr marL="0" indent="0">
              <a:buNone/>
            </a:pPr>
            <a:r>
              <a:rPr lang="en-US" dirty="0"/>
              <a:t> </a:t>
            </a:r>
          </a:p>
        </p:txBody>
      </p:sp>
      <p:sp>
        <p:nvSpPr>
          <p:cNvPr id="4" name="Footer Placeholder 3">
            <a:extLst>
              <a:ext uri="{FF2B5EF4-FFF2-40B4-BE49-F238E27FC236}">
                <a16:creationId xmlns:a16="http://schemas.microsoft.com/office/drawing/2014/main" id="{48CF7B5C-BA48-3342-8B3C-D0E96A976FE8}"/>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92E1BA07-8070-C24F-9E6E-BF989F90E80A}"/>
              </a:ext>
            </a:extLst>
          </p:cNvPr>
          <p:cNvSpPr>
            <a:spLocks noGrp="1"/>
          </p:cNvSpPr>
          <p:nvPr>
            <p:ph type="sldNum" sz="quarter" idx="15"/>
          </p:nvPr>
        </p:nvSpPr>
        <p:spPr/>
        <p:txBody>
          <a:bodyPr/>
          <a:lstStyle/>
          <a:p>
            <a:fld id="{75DCE609-0764-2E4D-8C1E-D04E28B45CD8}" type="slidenum">
              <a:rPr lang="en-US" smtClean="0"/>
              <a:pPr/>
              <a:t>22</a:t>
            </a:fld>
            <a:endParaRPr lang="en-US" dirty="0"/>
          </a:p>
        </p:txBody>
      </p:sp>
    </p:spTree>
    <p:extLst>
      <p:ext uri="{BB962C8B-B14F-4D97-AF65-F5344CB8AC3E}">
        <p14:creationId xmlns:p14="http://schemas.microsoft.com/office/powerpoint/2010/main" val="4216656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750" y="1431856"/>
            <a:ext cx="10990650" cy="514945"/>
          </a:xfrm>
        </p:spPr>
        <p:txBody>
          <a:bodyPr>
            <a:normAutofit fontScale="90000"/>
          </a:bodyPr>
          <a:lstStyle/>
          <a:p>
            <a:pPr algn="ctr"/>
            <a:r>
              <a:rPr lang="en-GB" dirty="0"/>
              <a:t>Ontological considerations</a:t>
            </a:r>
          </a:p>
        </p:txBody>
      </p:sp>
      <p:sp>
        <p:nvSpPr>
          <p:cNvPr id="3" name="Text Placeholder 2"/>
          <p:cNvSpPr>
            <a:spLocks noGrp="1"/>
          </p:cNvSpPr>
          <p:nvPr>
            <p:ph type="body" sz="quarter" idx="13"/>
          </p:nvPr>
        </p:nvSpPr>
        <p:spPr>
          <a:xfrm>
            <a:off x="1338145" y="2043113"/>
            <a:ext cx="10585303" cy="3600450"/>
          </a:xfrm>
        </p:spPr>
        <p:txBody>
          <a:bodyPr/>
          <a:lstStyle/>
          <a:p>
            <a:r>
              <a:rPr lang="en-GB" sz="2000" dirty="0">
                <a:latin typeface="Calibri" pitchFamily="34" charset="0"/>
              </a:rPr>
              <a:t>The starting points in research are assumptions. </a:t>
            </a:r>
          </a:p>
          <a:p>
            <a:pPr marL="0" indent="0">
              <a:buNone/>
            </a:pPr>
            <a:r>
              <a:rPr lang="en-GB" sz="2000" dirty="0">
                <a:latin typeface="Calibri" pitchFamily="34" charset="0"/>
              </a:rPr>
              <a:t>For example: </a:t>
            </a:r>
          </a:p>
          <a:p>
            <a:pPr lvl="1"/>
            <a:r>
              <a:rPr lang="en-GB" sz="2000" dirty="0">
                <a:latin typeface="Calibri" pitchFamily="34" charset="0"/>
              </a:rPr>
              <a:t>About the world, the social world, people </a:t>
            </a:r>
          </a:p>
          <a:p>
            <a:pPr lvl="1"/>
            <a:r>
              <a:rPr lang="en-GB" sz="2000" dirty="0">
                <a:latin typeface="Calibri" pitchFamily="34" charset="0"/>
              </a:rPr>
              <a:t>About knowledge, what types can be created </a:t>
            </a:r>
          </a:p>
          <a:p>
            <a:pPr lvl="1"/>
            <a:r>
              <a:rPr lang="en-GB" sz="2000" dirty="0">
                <a:latin typeface="Calibri" pitchFamily="34" charset="0"/>
              </a:rPr>
              <a:t>About research, and the role of the researcher </a:t>
            </a:r>
          </a:p>
          <a:p>
            <a:r>
              <a:rPr lang="en-GB" sz="2000" dirty="0">
                <a:latin typeface="Calibri" pitchFamily="34" charset="0"/>
              </a:rPr>
              <a:t>Some dictionary definitions of ontology: </a:t>
            </a:r>
          </a:p>
          <a:p>
            <a:pPr lvl="1"/>
            <a:r>
              <a:rPr lang="en-GB" sz="2000" dirty="0">
                <a:latin typeface="Calibri" pitchFamily="34" charset="0"/>
              </a:rPr>
              <a:t>‘concerned with the nature of being’ </a:t>
            </a:r>
          </a:p>
          <a:p>
            <a:pPr lvl="1"/>
            <a:r>
              <a:rPr lang="en-GB" sz="2000" dirty="0">
                <a:latin typeface="Calibri" pitchFamily="34" charset="0"/>
              </a:rPr>
              <a:t>‘the study of the nature of being’ </a:t>
            </a:r>
          </a:p>
          <a:p>
            <a:pPr lvl="1"/>
            <a:r>
              <a:rPr lang="en-GB" sz="2000" dirty="0">
                <a:latin typeface="Calibri" pitchFamily="34" charset="0"/>
              </a:rPr>
              <a:t>‘study of the nature and essence of things’ </a:t>
            </a:r>
          </a:p>
          <a:p>
            <a:r>
              <a:rPr lang="en-GB" sz="2000" dirty="0">
                <a:latin typeface="Calibri" pitchFamily="34" charset="0"/>
              </a:rPr>
              <a:t>What actually exists? </a:t>
            </a:r>
          </a:p>
          <a:p>
            <a:r>
              <a:rPr lang="en-GB" sz="2000" dirty="0">
                <a:latin typeface="Calibri" pitchFamily="34" charset="0"/>
              </a:rPr>
              <a:t>What exists in the social world for us to study? </a:t>
            </a:r>
          </a:p>
          <a:p>
            <a:r>
              <a:rPr lang="en-GB" sz="2000" dirty="0">
                <a:latin typeface="Calibri" pitchFamily="34" charset="0"/>
              </a:rPr>
              <a:t>Is there a social reality? What is the nature of social reality?</a:t>
            </a:r>
          </a:p>
        </p:txBody>
      </p:sp>
      <p:sp>
        <p:nvSpPr>
          <p:cNvPr id="4" name="Footer Placeholder 3"/>
          <p:cNvSpPr>
            <a:spLocks noGrp="1"/>
          </p:cNvSpPr>
          <p:nvPr>
            <p:ph type="ftr" sz="quarter" idx="14"/>
          </p:nvPr>
        </p:nvSpPr>
        <p:spPr/>
        <p:txBody>
          <a:bodyPr/>
          <a:lstStyle/>
          <a:p>
            <a:r>
              <a:rPr lang="en-GB" dirty="0"/>
              <a:t>Research Methods and Practices</a:t>
            </a:r>
          </a:p>
        </p:txBody>
      </p:sp>
      <p:sp>
        <p:nvSpPr>
          <p:cNvPr id="5" name="Slide Number Placeholder 4"/>
          <p:cNvSpPr>
            <a:spLocks noGrp="1"/>
          </p:cNvSpPr>
          <p:nvPr>
            <p:ph type="sldNum" sz="quarter" idx="15"/>
          </p:nvPr>
        </p:nvSpPr>
        <p:spPr/>
        <p:txBody>
          <a:bodyPr/>
          <a:lstStyle/>
          <a:p>
            <a:fld id="{75DCE609-0764-2E4D-8C1E-D04E28B45CD8}" type="slidenum">
              <a:rPr lang="en-US" smtClean="0"/>
              <a:pPr/>
              <a:t>23</a:t>
            </a:fld>
            <a:endParaRPr lang="en-US" dirty="0"/>
          </a:p>
        </p:txBody>
      </p:sp>
    </p:spTree>
    <p:extLst>
      <p:ext uri="{BB962C8B-B14F-4D97-AF65-F5344CB8AC3E}">
        <p14:creationId xmlns:p14="http://schemas.microsoft.com/office/powerpoint/2010/main" val="1930420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A12F-B2AC-4A48-98A8-D993B61DCFF1}"/>
              </a:ext>
            </a:extLst>
          </p:cNvPr>
          <p:cNvSpPr>
            <a:spLocks noGrp="1"/>
          </p:cNvSpPr>
          <p:nvPr>
            <p:ph type="title"/>
          </p:nvPr>
        </p:nvSpPr>
        <p:spPr/>
        <p:txBody>
          <a:bodyPr>
            <a:normAutofit fontScale="90000"/>
          </a:bodyPr>
          <a:lstStyle/>
          <a:p>
            <a:pPr algn="ctr"/>
            <a:r>
              <a:rPr lang="en-US" dirty="0"/>
              <a:t>What do we understand by Epistemology?</a:t>
            </a:r>
          </a:p>
        </p:txBody>
      </p:sp>
      <p:sp>
        <p:nvSpPr>
          <p:cNvPr id="3" name="Text Placeholder 2">
            <a:extLst>
              <a:ext uri="{FF2B5EF4-FFF2-40B4-BE49-F238E27FC236}">
                <a16:creationId xmlns:a16="http://schemas.microsoft.com/office/drawing/2014/main" id="{96A11318-54AC-7949-A196-77767EC1D1A0}"/>
              </a:ext>
            </a:extLst>
          </p:cNvPr>
          <p:cNvSpPr>
            <a:spLocks noGrp="1"/>
          </p:cNvSpPr>
          <p:nvPr>
            <p:ph type="body" sz="quarter" idx="13"/>
          </p:nvPr>
        </p:nvSpPr>
        <p:spPr/>
        <p:txBody>
          <a:bodyPr/>
          <a:lstStyle/>
          <a:p>
            <a:pPr marL="0" indent="0">
              <a:buNone/>
            </a:pPr>
            <a:r>
              <a:rPr lang="en-US" dirty="0"/>
              <a:t> </a:t>
            </a:r>
          </a:p>
        </p:txBody>
      </p:sp>
      <p:sp>
        <p:nvSpPr>
          <p:cNvPr id="4" name="Footer Placeholder 3">
            <a:extLst>
              <a:ext uri="{FF2B5EF4-FFF2-40B4-BE49-F238E27FC236}">
                <a16:creationId xmlns:a16="http://schemas.microsoft.com/office/drawing/2014/main" id="{64D933C8-4653-784D-8CBD-67C37E63E2EA}"/>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DC04405C-E364-934C-8FA1-5BAA4D5C61F8}"/>
              </a:ext>
            </a:extLst>
          </p:cNvPr>
          <p:cNvSpPr>
            <a:spLocks noGrp="1"/>
          </p:cNvSpPr>
          <p:nvPr>
            <p:ph type="sldNum" sz="quarter" idx="15"/>
          </p:nvPr>
        </p:nvSpPr>
        <p:spPr/>
        <p:txBody>
          <a:bodyPr/>
          <a:lstStyle/>
          <a:p>
            <a:fld id="{75DCE609-0764-2E4D-8C1E-D04E28B45CD8}" type="slidenum">
              <a:rPr lang="en-US" smtClean="0"/>
              <a:pPr/>
              <a:t>24</a:t>
            </a:fld>
            <a:endParaRPr lang="en-US" dirty="0"/>
          </a:p>
        </p:txBody>
      </p:sp>
    </p:spTree>
    <p:extLst>
      <p:ext uri="{BB962C8B-B14F-4D97-AF65-F5344CB8AC3E}">
        <p14:creationId xmlns:p14="http://schemas.microsoft.com/office/powerpoint/2010/main" val="2823552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750" y="1441795"/>
            <a:ext cx="10990650" cy="514945"/>
          </a:xfrm>
        </p:spPr>
        <p:txBody>
          <a:bodyPr>
            <a:normAutofit fontScale="90000"/>
          </a:bodyPr>
          <a:lstStyle/>
          <a:p>
            <a:pPr algn="ctr"/>
            <a:r>
              <a:rPr lang="en-GB" dirty="0"/>
              <a:t>Epistemological considerations</a:t>
            </a:r>
          </a:p>
        </p:txBody>
      </p:sp>
      <p:sp>
        <p:nvSpPr>
          <p:cNvPr id="3" name="Text Placeholder 2"/>
          <p:cNvSpPr>
            <a:spLocks noGrp="1"/>
          </p:cNvSpPr>
          <p:nvPr>
            <p:ph type="body" sz="quarter" idx="13"/>
          </p:nvPr>
        </p:nvSpPr>
        <p:spPr>
          <a:xfrm>
            <a:off x="522176" y="2026314"/>
            <a:ext cx="10903826" cy="3600450"/>
          </a:xfrm>
        </p:spPr>
        <p:txBody>
          <a:bodyPr/>
          <a:lstStyle/>
          <a:p>
            <a:r>
              <a:rPr lang="en-GB" dirty="0">
                <a:latin typeface="Calibri" pitchFamily="34" charset="0"/>
              </a:rPr>
              <a:t>Some definitions: </a:t>
            </a:r>
          </a:p>
          <a:p>
            <a:pPr lvl="1"/>
            <a:r>
              <a:rPr lang="en-GB" dirty="0">
                <a:latin typeface="Calibri" pitchFamily="34" charset="0"/>
              </a:rPr>
              <a:t>‘the theory of knowledge, especially the critical study of its validity, methods and scope’, </a:t>
            </a:r>
          </a:p>
          <a:p>
            <a:pPr lvl="1"/>
            <a:r>
              <a:rPr lang="en-GB" dirty="0">
                <a:latin typeface="Calibri" pitchFamily="34" charset="0"/>
              </a:rPr>
              <a:t>‘the branch of philosophy that deals with knowledge’ </a:t>
            </a:r>
          </a:p>
          <a:p>
            <a:pPr lvl="1"/>
            <a:r>
              <a:rPr lang="en-GB" dirty="0">
                <a:latin typeface="Calibri" pitchFamily="34" charset="0"/>
              </a:rPr>
              <a:t>‘the part of philosophy that is about the study of how we know things’ </a:t>
            </a:r>
          </a:p>
          <a:p>
            <a:r>
              <a:rPr lang="en-GB" dirty="0">
                <a:latin typeface="Calibri" pitchFamily="34" charset="0"/>
              </a:rPr>
              <a:t>What is knowledge? </a:t>
            </a:r>
          </a:p>
          <a:p>
            <a:r>
              <a:rPr lang="en-GB" dirty="0">
                <a:latin typeface="Calibri" pitchFamily="34" charset="0"/>
              </a:rPr>
              <a:t>How do we acquire knowledge? Are there different ways of knowing? </a:t>
            </a:r>
          </a:p>
          <a:p>
            <a:r>
              <a:rPr lang="en-GB" dirty="0">
                <a:latin typeface="Calibri" pitchFamily="34" charset="0"/>
              </a:rPr>
              <a:t>Are there different types of knowledge? </a:t>
            </a:r>
          </a:p>
          <a:p>
            <a:r>
              <a:rPr lang="en-GB" dirty="0">
                <a:latin typeface="Calibri" pitchFamily="34" charset="0"/>
              </a:rPr>
              <a:t>Is there a truth? What is truth? </a:t>
            </a:r>
          </a:p>
          <a:p>
            <a:r>
              <a:rPr lang="en-GB" dirty="0">
                <a:latin typeface="Calibri" pitchFamily="34" charset="0"/>
              </a:rPr>
              <a:t>What about our beliefs? What about our experiences? </a:t>
            </a:r>
          </a:p>
        </p:txBody>
      </p:sp>
      <p:sp>
        <p:nvSpPr>
          <p:cNvPr id="4" name="Footer Placeholder 3"/>
          <p:cNvSpPr>
            <a:spLocks noGrp="1"/>
          </p:cNvSpPr>
          <p:nvPr>
            <p:ph type="ftr" sz="quarter" idx="14"/>
          </p:nvPr>
        </p:nvSpPr>
        <p:spPr/>
        <p:txBody>
          <a:bodyPr/>
          <a:lstStyle/>
          <a:p>
            <a:r>
              <a:rPr lang="en-GB" dirty="0"/>
              <a:t>Research Methods and Practices</a:t>
            </a:r>
          </a:p>
        </p:txBody>
      </p:sp>
      <p:sp>
        <p:nvSpPr>
          <p:cNvPr id="5" name="Slide Number Placeholder 4"/>
          <p:cNvSpPr>
            <a:spLocks noGrp="1"/>
          </p:cNvSpPr>
          <p:nvPr>
            <p:ph type="sldNum" sz="quarter" idx="15"/>
          </p:nvPr>
        </p:nvSpPr>
        <p:spPr/>
        <p:txBody>
          <a:bodyPr/>
          <a:lstStyle/>
          <a:p>
            <a:fld id="{75DCE609-0764-2E4D-8C1E-D04E28B45CD8}" type="slidenum">
              <a:rPr lang="en-US" smtClean="0"/>
              <a:pPr/>
              <a:t>25</a:t>
            </a:fld>
            <a:endParaRPr lang="en-US" dirty="0"/>
          </a:p>
        </p:txBody>
      </p:sp>
    </p:spTree>
    <p:extLst>
      <p:ext uri="{BB962C8B-B14F-4D97-AF65-F5344CB8AC3E}">
        <p14:creationId xmlns:p14="http://schemas.microsoft.com/office/powerpoint/2010/main" val="4081185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t>It is also important to consider the following:</a:t>
            </a:r>
          </a:p>
        </p:txBody>
      </p:sp>
      <p:sp>
        <p:nvSpPr>
          <p:cNvPr id="3" name="Text Placeholder 2"/>
          <p:cNvSpPr>
            <a:spLocks noGrp="1"/>
          </p:cNvSpPr>
          <p:nvPr>
            <p:ph type="body" sz="quarter" idx="13"/>
          </p:nvPr>
        </p:nvSpPr>
        <p:spPr/>
        <p:txBody>
          <a:bodyPr/>
          <a:lstStyle/>
          <a:p>
            <a:endParaRPr lang="en-GB" dirty="0"/>
          </a:p>
          <a:p>
            <a:r>
              <a:rPr lang="en-GB" dirty="0"/>
              <a:t>Objectivity/subjectivity</a:t>
            </a:r>
          </a:p>
          <a:p>
            <a:endParaRPr lang="en-GB" dirty="0"/>
          </a:p>
          <a:p>
            <a:r>
              <a:rPr lang="en-GB" dirty="0"/>
              <a:t>Deductive/inductive </a:t>
            </a:r>
          </a:p>
        </p:txBody>
      </p:sp>
      <p:sp>
        <p:nvSpPr>
          <p:cNvPr id="4" name="Footer Placeholder 3"/>
          <p:cNvSpPr>
            <a:spLocks noGrp="1"/>
          </p:cNvSpPr>
          <p:nvPr>
            <p:ph type="ftr" sz="quarter" idx="14"/>
          </p:nvPr>
        </p:nvSpPr>
        <p:spPr/>
        <p:txBody>
          <a:bodyPr/>
          <a:lstStyle/>
          <a:p>
            <a:r>
              <a:rPr lang="en-GB" dirty="0"/>
              <a:t>Research Methods and Practices</a:t>
            </a:r>
          </a:p>
        </p:txBody>
      </p:sp>
      <p:sp>
        <p:nvSpPr>
          <p:cNvPr id="5" name="Slide Number Placeholder 4"/>
          <p:cNvSpPr>
            <a:spLocks noGrp="1"/>
          </p:cNvSpPr>
          <p:nvPr>
            <p:ph type="sldNum" sz="quarter" idx="15"/>
          </p:nvPr>
        </p:nvSpPr>
        <p:spPr/>
        <p:txBody>
          <a:bodyPr/>
          <a:lstStyle/>
          <a:p>
            <a:fld id="{75DCE609-0764-2E4D-8C1E-D04E28B45CD8}" type="slidenum">
              <a:rPr lang="en-US" smtClean="0"/>
              <a:pPr/>
              <a:t>26</a:t>
            </a:fld>
            <a:endParaRPr lang="en-US" dirty="0"/>
          </a:p>
        </p:txBody>
      </p:sp>
    </p:spTree>
    <p:extLst>
      <p:ext uri="{BB962C8B-B14F-4D97-AF65-F5344CB8AC3E}">
        <p14:creationId xmlns:p14="http://schemas.microsoft.com/office/powerpoint/2010/main" val="1713547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9E662-AB4A-564E-9FAA-760065949505}"/>
              </a:ext>
            </a:extLst>
          </p:cNvPr>
          <p:cNvSpPr>
            <a:spLocks noGrp="1"/>
          </p:cNvSpPr>
          <p:nvPr>
            <p:ph type="title"/>
          </p:nvPr>
        </p:nvSpPr>
        <p:spPr>
          <a:xfrm>
            <a:off x="591750" y="1451734"/>
            <a:ext cx="10990650" cy="514945"/>
          </a:xfrm>
        </p:spPr>
        <p:txBody>
          <a:bodyPr>
            <a:normAutofit fontScale="90000"/>
          </a:bodyPr>
          <a:lstStyle/>
          <a:p>
            <a:r>
              <a:rPr lang="en-GB" dirty="0">
                <a:latin typeface="Calibri" pitchFamily="34" charset="0"/>
              </a:rPr>
              <a:t>CRITICAL READING &amp; DISCUSSION OF GRIX (2002)</a:t>
            </a:r>
            <a:endParaRPr lang="en-US" dirty="0"/>
          </a:p>
        </p:txBody>
      </p:sp>
      <p:sp>
        <p:nvSpPr>
          <p:cNvPr id="3" name="Text Placeholder 2">
            <a:extLst>
              <a:ext uri="{FF2B5EF4-FFF2-40B4-BE49-F238E27FC236}">
                <a16:creationId xmlns:a16="http://schemas.microsoft.com/office/drawing/2014/main" id="{1CD61BA1-4FED-5C40-A4F5-BA7BB84C92CC}"/>
              </a:ext>
            </a:extLst>
          </p:cNvPr>
          <p:cNvSpPr>
            <a:spLocks noGrp="1"/>
          </p:cNvSpPr>
          <p:nvPr>
            <p:ph type="body" sz="quarter" idx="13"/>
          </p:nvPr>
        </p:nvSpPr>
        <p:spPr>
          <a:xfrm>
            <a:off x="609599" y="1966679"/>
            <a:ext cx="11317357" cy="3600450"/>
          </a:xfrm>
        </p:spPr>
        <p:txBody>
          <a:bodyPr/>
          <a:lstStyle/>
          <a:p>
            <a:pPr>
              <a:buNone/>
            </a:pPr>
            <a:r>
              <a:rPr lang="en-GB" sz="1800" i="1" dirty="0">
                <a:latin typeface="Calibri" pitchFamily="34" charset="0"/>
              </a:rPr>
              <a:t>General: </a:t>
            </a:r>
          </a:p>
          <a:p>
            <a:r>
              <a:rPr lang="en-GB" sz="1800" dirty="0">
                <a:latin typeface="Calibri" pitchFamily="34" charset="0"/>
              </a:rPr>
              <a:t>Present the key elements of the paper </a:t>
            </a:r>
          </a:p>
          <a:p>
            <a:r>
              <a:rPr lang="en-GB" sz="1800" dirty="0">
                <a:latin typeface="Calibri" pitchFamily="34" charset="0"/>
              </a:rPr>
              <a:t>Critique the paper, for example: </a:t>
            </a:r>
          </a:p>
          <a:p>
            <a:pPr lvl="1"/>
            <a:r>
              <a:rPr lang="en-GB" sz="1800" dirty="0">
                <a:latin typeface="Calibri" pitchFamily="34" charset="0"/>
              </a:rPr>
              <a:t>Challenge the writer’s assertions </a:t>
            </a:r>
          </a:p>
          <a:p>
            <a:pPr lvl="1"/>
            <a:r>
              <a:rPr lang="en-GB" sz="1800" dirty="0">
                <a:latin typeface="Calibri" pitchFamily="34" charset="0"/>
              </a:rPr>
              <a:t>Support the writer’s argument </a:t>
            </a:r>
          </a:p>
          <a:p>
            <a:r>
              <a:rPr lang="en-GB" sz="1800" dirty="0">
                <a:latin typeface="Calibri" pitchFamily="34" charset="0"/>
              </a:rPr>
              <a:t>Quote from the paper/highlight key sections/ statements </a:t>
            </a:r>
          </a:p>
          <a:p>
            <a:r>
              <a:rPr lang="en-GB" sz="1800" dirty="0">
                <a:latin typeface="Calibri" pitchFamily="34" charset="0"/>
              </a:rPr>
              <a:t>(thinking ahead) How might this material be useful for the essay &amp; proposal? </a:t>
            </a:r>
          </a:p>
          <a:p>
            <a:pPr>
              <a:buNone/>
            </a:pPr>
            <a:r>
              <a:rPr lang="en-GB" sz="1800" i="1" dirty="0">
                <a:latin typeface="Calibri" pitchFamily="34" charset="0"/>
              </a:rPr>
              <a:t>Specific questions: </a:t>
            </a:r>
          </a:p>
          <a:p>
            <a:r>
              <a:rPr lang="en-GB" sz="1800" dirty="0">
                <a:latin typeface="Calibri" pitchFamily="34" charset="0"/>
              </a:rPr>
              <a:t>Why does the author think it is important to learn about ontology and epistemology? </a:t>
            </a:r>
          </a:p>
          <a:p>
            <a:r>
              <a:rPr lang="en-GB" sz="1800" dirty="0">
                <a:latin typeface="Calibri" pitchFamily="34" charset="0"/>
              </a:rPr>
              <a:t>How does the author define ontology &amp; epistemology? </a:t>
            </a:r>
          </a:p>
          <a:p>
            <a:r>
              <a:rPr lang="en-GB" sz="1800" dirty="0">
                <a:latin typeface="Calibri" pitchFamily="34" charset="0"/>
              </a:rPr>
              <a:t>How does the author conceptualise the relationship between ontology, epistemology, </a:t>
            </a:r>
          </a:p>
          <a:p>
            <a:pPr marL="0" indent="0">
              <a:buNone/>
            </a:pPr>
            <a:r>
              <a:rPr lang="en-GB" sz="1800" dirty="0">
                <a:latin typeface="Calibri" pitchFamily="34" charset="0"/>
              </a:rPr>
              <a:t>methodologies &amp; methods? </a:t>
            </a:r>
          </a:p>
          <a:p>
            <a:endParaRPr lang="en-US" dirty="0"/>
          </a:p>
        </p:txBody>
      </p:sp>
      <p:sp>
        <p:nvSpPr>
          <p:cNvPr id="4" name="Footer Placeholder 3">
            <a:extLst>
              <a:ext uri="{FF2B5EF4-FFF2-40B4-BE49-F238E27FC236}">
                <a16:creationId xmlns:a16="http://schemas.microsoft.com/office/drawing/2014/main" id="{64AC7514-67ED-C440-941B-7EAE11E78A5F}"/>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249C8CD7-7367-5347-9656-9B53A2B37225}"/>
              </a:ext>
            </a:extLst>
          </p:cNvPr>
          <p:cNvSpPr>
            <a:spLocks noGrp="1"/>
          </p:cNvSpPr>
          <p:nvPr>
            <p:ph type="sldNum" sz="quarter" idx="15"/>
          </p:nvPr>
        </p:nvSpPr>
        <p:spPr/>
        <p:txBody>
          <a:bodyPr/>
          <a:lstStyle/>
          <a:p>
            <a:fld id="{75DCE609-0764-2E4D-8C1E-D04E28B45CD8}" type="slidenum">
              <a:rPr lang="en-US" smtClean="0"/>
              <a:pPr/>
              <a:t>27</a:t>
            </a:fld>
            <a:endParaRPr lang="en-US" dirty="0"/>
          </a:p>
        </p:txBody>
      </p:sp>
    </p:spTree>
    <p:extLst>
      <p:ext uri="{BB962C8B-B14F-4D97-AF65-F5344CB8AC3E}">
        <p14:creationId xmlns:p14="http://schemas.microsoft.com/office/powerpoint/2010/main" val="1024380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A5455-BE2D-BD40-85C0-B3ED2F100E69}"/>
              </a:ext>
            </a:extLst>
          </p:cNvPr>
          <p:cNvSpPr>
            <a:spLocks noGrp="1"/>
          </p:cNvSpPr>
          <p:nvPr>
            <p:ph type="title"/>
          </p:nvPr>
        </p:nvSpPr>
        <p:spPr/>
        <p:txBody>
          <a:bodyPr>
            <a:noAutofit/>
          </a:bodyPr>
          <a:lstStyle/>
          <a:p>
            <a:pPr algn="ctr"/>
            <a:r>
              <a:rPr lang="en-US" sz="3200" dirty="0"/>
              <a:t>For next session review and critique 2 of the following articles</a:t>
            </a:r>
            <a:endParaRPr lang="en-US" sz="3200" dirty="0">
              <a:solidFill>
                <a:srgbClr val="00B050"/>
              </a:solidFill>
            </a:endParaRPr>
          </a:p>
        </p:txBody>
      </p:sp>
      <p:sp>
        <p:nvSpPr>
          <p:cNvPr id="3" name="Text Placeholder 2">
            <a:extLst>
              <a:ext uri="{FF2B5EF4-FFF2-40B4-BE49-F238E27FC236}">
                <a16:creationId xmlns:a16="http://schemas.microsoft.com/office/drawing/2014/main" id="{90D6F655-923D-1E48-B5F7-1F110787FD52}"/>
              </a:ext>
            </a:extLst>
          </p:cNvPr>
          <p:cNvSpPr>
            <a:spLocks noGrp="1"/>
          </p:cNvSpPr>
          <p:nvPr>
            <p:ph type="body" sz="quarter" idx="13"/>
          </p:nvPr>
        </p:nvSpPr>
        <p:spPr>
          <a:xfrm>
            <a:off x="592138" y="2500313"/>
            <a:ext cx="11503783" cy="3600450"/>
          </a:xfrm>
        </p:spPr>
        <p:txBody>
          <a:bodyPr/>
          <a:lstStyle/>
          <a:p>
            <a:r>
              <a:rPr lang="en-US" dirty="0">
                <a:latin typeface="+mn-lt"/>
              </a:rPr>
              <a:t>Keshavarz, Mahmoud (2016) Design-Politics: An Inquiry Into Politics, Camps and Borders. PhD Thesis (extract)</a:t>
            </a:r>
          </a:p>
          <a:p>
            <a:r>
              <a:rPr lang="en-US" dirty="0">
                <a:latin typeface="+mn-lt"/>
              </a:rPr>
              <a:t>Miles, M. and </a:t>
            </a:r>
            <a:r>
              <a:rPr lang="en-US" dirty="0" err="1">
                <a:latin typeface="+mn-lt"/>
              </a:rPr>
              <a:t>Rainbird</a:t>
            </a:r>
            <a:r>
              <a:rPr lang="en-US" dirty="0">
                <a:latin typeface="+mn-lt"/>
              </a:rPr>
              <a:t>, S. (2015) Evaluating interdisciplinary collaborative learning and assessment in the creative arts and humanities, </a:t>
            </a:r>
            <a:r>
              <a:rPr lang="en-US" i="1" dirty="0">
                <a:latin typeface="+mn-lt"/>
              </a:rPr>
              <a:t>Arts and Humanities in Higher Education</a:t>
            </a:r>
            <a:r>
              <a:rPr lang="en-US" dirty="0">
                <a:latin typeface="+mn-lt"/>
              </a:rPr>
              <a:t> 2015, 14(4)</a:t>
            </a:r>
            <a:r>
              <a:rPr lang="en-GB" dirty="0">
                <a:latin typeface="+mn-lt"/>
              </a:rPr>
              <a:t> </a:t>
            </a:r>
          </a:p>
          <a:p>
            <a:r>
              <a:rPr lang="en-US" dirty="0"/>
              <a:t>Riley, H. (2014) Channels of vision and the poetics of drawing: Strategies for teaching, </a:t>
            </a:r>
            <a:r>
              <a:rPr lang="en-US" i="1" dirty="0"/>
              <a:t>Arts and Humanities in Higher Education</a:t>
            </a:r>
            <a:r>
              <a:rPr lang="en-US" dirty="0"/>
              <a:t>, 13(3)</a:t>
            </a:r>
          </a:p>
          <a:p>
            <a:r>
              <a:rPr lang="en-US" dirty="0"/>
              <a:t>Scott Shields, S. (2015) Like climbing Jacob’s ladder: An art-based exploration of the comprehensive exam process, Arts and Humanities in Higher Education, 14(2)</a:t>
            </a:r>
            <a:r>
              <a:rPr lang="en-GB" dirty="0"/>
              <a:t> </a:t>
            </a:r>
            <a:endParaRPr lang="en-GB" dirty="0">
              <a:latin typeface="+mn-lt"/>
            </a:endParaRPr>
          </a:p>
          <a:p>
            <a:r>
              <a:rPr lang="en-US" dirty="0" err="1">
                <a:latin typeface="+mn-lt"/>
              </a:rPr>
              <a:t>Shreeve</a:t>
            </a:r>
            <a:r>
              <a:rPr lang="en-US" dirty="0">
                <a:latin typeface="+mn-lt"/>
              </a:rPr>
              <a:t>, A. (2010) A </a:t>
            </a:r>
            <a:r>
              <a:rPr lang="en-US" dirty="0" err="1">
                <a:latin typeface="+mn-lt"/>
              </a:rPr>
              <a:t>phenomenographic</a:t>
            </a:r>
            <a:r>
              <a:rPr lang="en-US" dirty="0">
                <a:latin typeface="+mn-lt"/>
              </a:rPr>
              <a:t> study of the relationship between professional practice and teaching your practice to others, </a:t>
            </a:r>
            <a:r>
              <a:rPr lang="en-US" i="1" dirty="0">
                <a:latin typeface="+mn-lt"/>
              </a:rPr>
              <a:t>Studies in Higher Education</a:t>
            </a:r>
            <a:r>
              <a:rPr lang="en-US" dirty="0">
                <a:latin typeface="+mn-lt"/>
              </a:rPr>
              <a:t>, 35(6)</a:t>
            </a:r>
            <a:r>
              <a:rPr lang="en-GB" dirty="0">
                <a:latin typeface="+mn-lt"/>
              </a:rPr>
              <a:t> </a:t>
            </a:r>
          </a:p>
        </p:txBody>
      </p:sp>
      <p:sp>
        <p:nvSpPr>
          <p:cNvPr id="4" name="Footer Placeholder 3">
            <a:extLst>
              <a:ext uri="{FF2B5EF4-FFF2-40B4-BE49-F238E27FC236}">
                <a16:creationId xmlns:a16="http://schemas.microsoft.com/office/drawing/2014/main" id="{2DEE0A0F-E6EA-AD40-BFCF-77D74789FC84}"/>
              </a:ext>
            </a:extLst>
          </p:cNvPr>
          <p:cNvSpPr>
            <a:spLocks noGrp="1"/>
          </p:cNvSpPr>
          <p:nvPr>
            <p:ph type="ftr" sz="quarter" idx="14"/>
          </p:nvPr>
        </p:nvSpPr>
        <p:spPr>
          <a:xfrm>
            <a:off x="591750" y="6492875"/>
            <a:ext cx="6138862" cy="365125"/>
          </a:xfrm>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4D9D1489-1406-344C-9795-F0A7150E99CD}"/>
              </a:ext>
            </a:extLst>
          </p:cNvPr>
          <p:cNvSpPr>
            <a:spLocks noGrp="1"/>
          </p:cNvSpPr>
          <p:nvPr>
            <p:ph type="sldNum" sz="quarter" idx="15"/>
          </p:nvPr>
        </p:nvSpPr>
        <p:spPr/>
        <p:txBody>
          <a:bodyPr/>
          <a:lstStyle/>
          <a:p>
            <a:fld id="{75DCE609-0764-2E4D-8C1E-D04E28B45CD8}" type="slidenum">
              <a:rPr lang="en-US" smtClean="0"/>
              <a:pPr/>
              <a:t>28</a:t>
            </a:fld>
            <a:endParaRPr lang="en-US" dirty="0"/>
          </a:p>
        </p:txBody>
      </p:sp>
    </p:spTree>
    <p:extLst>
      <p:ext uri="{BB962C8B-B14F-4D97-AF65-F5344CB8AC3E}">
        <p14:creationId xmlns:p14="http://schemas.microsoft.com/office/powerpoint/2010/main" val="3885359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7AEA3-641E-9D41-A389-D829EA52FA91}"/>
              </a:ext>
            </a:extLst>
          </p:cNvPr>
          <p:cNvSpPr>
            <a:spLocks noGrp="1"/>
          </p:cNvSpPr>
          <p:nvPr>
            <p:ph type="title"/>
          </p:nvPr>
        </p:nvSpPr>
        <p:spPr>
          <a:xfrm>
            <a:off x="591750" y="1387978"/>
            <a:ext cx="10990650" cy="514945"/>
          </a:xfrm>
        </p:spPr>
        <p:txBody>
          <a:bodyPr>
            <a:normAutofit fontScale="90000"/>
          </a:bodyPr>
          <a:lstStyle/>
          <a:p>
            <a:r>
              <a:rPr lang="en-US" dirty="0"/>
              <a:t>References </a:t>
            </a:r>
          </a:p>
        </p:txBody>
      </p:sp>
      <p:sp>
        <p:nvSpPr>
          <p:cNvPr id="3" name="Text Placeholder 2">
            <a:extLst>
              <a:ext uri="{FF2B5EF4-FFF2-40B4-BE49-F238E27FC236}">
                <a16:creationId xmlns:a16="http://schemas.microsoft.com/office/drawing/2014/main" id="{D625D8A8-D70E-944C-BB38-5E86EF34E365}"/>
              </a:ext>
            </a:extLst>
          </p:cNvPr>
          <p:cNvSpPr>
            <a:spLocks noGrp="1"/>
          </p:cNvSpPr>
          <p:nvPr>
            <p:ph type="body" sz="quarter" idx="13"/>
          </p:nvPr>
        </p:nvSpPr>
        <p:spPr>
          <a:xfrm>
            <a:off x="591750" y="2243835"/>
            <a:ext cx="10903826" cy="3600450"/>
          </a:xfrm>
        </p:spPr>
        <p:txBody>
          <a:bodyPr/>
          <a:lstStyle/>
          <a:p>
            <a:r>
              <a:rPr lang="en-GB" sz="1500" dirty="0"/>
              <a:t>Bryman, A. (1988) </a:t>
            </a:r>
            <a:r>
              <a:rPr lang="en-GB" sz="1500" i="1" dirty="0"/>
              <a:t>Quantity and Quality in Social Research </a:t>
            </a:r>
            <a:r>
              <a:rPr lang="en-GB" sz="1500" dirty="0"/>
              <a:t>(1</a:t>
            </a:r>
            <a:r>
              <a:rPr lang="en-GB" sz="1500" baseline="30000" dirty="0"/>
              <a:t>st</a:t>
            </a:r>
            <a:r>
              <a:rPr lang="en-GB" sz="1500" dirty="0"/>
              <a:t> </a:t>
            </a:r>
            <a:r>
              <a:rPr lang="en-GB" sz="1500" dirty="0" err="1"/>
              <a:t>ed</a:t>
            </a:r>
            <a:r>
              <a:rPr lang="en-GB" sz="1500" dirty="0"/>
              <a:t>). London: Routledge</a:t>
            </a:r>
          </a:p>
          <a:p>
            <a:r>
              <a:rPr lang="en-GB" sz="1500" dirty="0" err="1"/>
              <a:t>Grix</a:t>
            </a:r>
            <a:r>
              <a:rPr lang="en-GB" sz="1500" dirty="0"/>
              <a:t>, J. (2002) ‘Introducing Students to the Generic Terminology of Social Research’, </a:t>
            </a:r>
            <a:r>
              <a:rPr lang="en-GB" sz="1500" i="1" dirty="0"/>
              <a:t>Politics</a:t>
            </a:r>
            <a:r>
              <a:rPr lang="en-GB" sz="1500" dirty="0"/>
              <a:t>, 22(3), pp. 175-186.</a:t>
            </a:r>
            <a:endParaRPr lang="en-US" sz="1500" dirty="0"/>
          </a:p>
          <a:p>
            <a:r>
              <a:rPr lang="en-US" sz="1500" dirty="0"/>
              <a:t>Keshavarz, Mahmoud (2016) Design-Politics: An Inquiry Into Politics, Camps and Borders. PhD Thesis (extract)</a:t>
            </a:r>
          </a:p>
          <a:p>
            <a:r>
              <a:rPr lang="en-US" sz="1500" dirty="0"/>
              <a:t>Miles, M. and </a:t>
            </a:r>
            <a:r>
              <a:rPr lang="en-US" sz="1500" dirty="0" err="1"/>
              <a:t>Rainbird</a:t>
            </a:r>
            <a:r>
              <a:rPr lang="en-US" sz="1500" dirty="0"/>
              <a:t>, S. (2015) Evaluating interdisciplinary collaborative learning and assessment in the creative arts and humanities, </a:t>
            </a:r>
            <a:r>
              <a:rPr lang="en-US" sz="1500" i="1" dirty="0"/>
              <a:t>Arts and Humanities in Higher Education</a:t>
            </a:r>
            <a:r>
              <a:rPr lang="en-US" sz="1500" dirty="0"/>
              <a:t> 2015, 14(4)</a:t>
            </a:r>
            <a:r>
              <a:rPr lang="en-GB" sz="1500" dirty="0"/>
              <a:t> </a:t>
            </a:r>
          </a:p>
          <a:p>
            <a:r>
              <a:rPr lang="en-GB" sz="1500" dirty="0"/>
              <a:t>OED Online (2022) "paradigm, n.". December 2022. Oxford University Press. https://</a:t>
            </a:r>
            <a:r>
              <a:rPr lang="en-GB" sz="1500" dirty="0" err="1"/>
              <a:t>www.oed.com</a:t>
            </a:r>
            <a:r>
              <a:rPr lang="en-GB" sz="1500" dirty="0"/>
              <a:t>/</a:t>
            </a:r>
            <a:r>
              <a:rPr lang="en-GB" sz="1500" dirty="0" err="1"/>
              <a:t>viewdictionaryentry</a:t>
            </a:r>
            <a:r>
              <a:rPr lang="en-GB" sz="1500" dirty="0"/>
              <a:t>/Entry/137329 (Accessed January 05, 2023).</a:t>
            </a:r>
          </a:p>
          <a:p>
            <a:r>
              <a:rPr lang="en-US" sz="1500" dirty="0"/>
              <a:t>Riley, H. (2014) Channels of vision and the poetics of drawing: Strategies for teaching, </a:t>
            </a:r>
            <a:r>
              <a:rPr lang="en-US" sz="1500" i="1" dirty="0"/>
              <a:t>Arts and Humanities in Higher Education</a:t>
            </a:r>
            <a:r>
              <a:rPr lang="en-US" sz="1500" dirty="0"/>
              <a:t>, 13(3)</a:t>
            </a:r>
          </a:p>
          <a:p>
            <a:r>
              <a:rPr lang="en-US" sz="1500" dirty="0"/>
              <a:t>Scott Shields, S. (2015) Like climbing Jacob’s ladder: An art-based exploration of the comprehensive exam process, Arts and Humanities in Higher Education, 14(2)</a:t>
            </a:r>
            <a:r>
              <a:rPr lang="en-GB" sz="1500" dirty="0"/>
              <a:t> </a:t>
            </a:r>
          </a:p>
          <a:p>
            <a:r>
              <a:rPr lang="en-US" sz="1500" dirty="0" err="1"/>
              <a:t>Shreeve</a:t>
            </a:r>
            <a:r>
              <a:rPr lang="en-US" sz="1500" dirty="0"/>
              <a:t>, A. (2010) A </a:t>
            </a:r>
            <a:r>
              <a:rPr lang="en-US" sz="1500" dirty="0" err="1"/>
              <a:t>phenomenographic</a:t>
            </a:r>
            <a:r>
              <a:rPr lang="en-US" sz="1500" dirty="0"/>
              <a:t> study of the relationship between professional practice and teaching your practice to others, </a:t>
            </a:r>
            <a:r>
              <a:rPr lang="en-US" sz="1500" i="1" dirty="0"/>
              <a:t>Studies in Higher Education</a:t>
            </a:r>
            <a:r>
              <a:rPr lang="en-US" sz="1500" dirty="0"/>
              <a:t>, 35(6)</a:t>
            </a:r>
          </a:p>
        </p:txBody>
      </p:sp>
      <p:sp>
        <p:nvSpPr>
          <p:cNvPr id="4" name="Footer Placeholder 3">
            <a:extLst>
              <a:ext uri="{FF2B5EF4-FFF2-40B4-BE49-F238E27FC236}">
                <a16:creationId xmlns:a16="http://schemas.microsoft.com/office/drawing/2014/main" id="{11990A39-3275-6A4E-87A6-0E0AA813D20A}"/>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604AEC28-2EDA-C046-9287-6C4DCC244672}"/>
              </a:ext>
            </a:extLst>
          </p:cNvPr>
          <p:cNvSpPr>
            <a:spLocks noGrp="1"/>
          </p:cNvSpPr>
          <p:nvPr>
            <p:ph type="sldNum" sz="quarter" idx="15"/>
          </p:nvPr>
        </p:nvSpPr>
        <p:spPr/>
        <p:txBody>
          <a:bodyPr/>
          <a:lstStyle/>
          <a:p>
            <a:fld id="{75DCE609-0764-2E4D-8C1E-D04E28B45CD8}" type="slidenum">
              <a:rPr lang="en-US" smtClean="0"/>
              <a:pPr/>
              <a:t>29</a:t>
            </a:fld>
            <a:endParaRPr lang="en-US" dirty="0"/>
          </a:p>
        </p:txBody>
      </p:sp>
    </p:spTree>
    <p:extLst>
      <p:ext uri="{BB962C8B-B14F-4D97-AF65-F5344CB8AC3E}">
        <p14:creationId xmlns:p14="http://schemas.microsoft.com/office/powerpoint/2010/main" val="3717473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latin typeface="+mn-lt"/>
              </a:rPr>
              <a:t>Today’s session </a:t>
            </a:r>
          </a:p>
        </p:txBody>
      </p:sp>
      <p:sp>
        <p:nvSpPr>
          <p:cNvPr id="3" name="Text Placeholder 2"/>
          <p:cNvSpPr>
            <a:spLocks noGrp="1"/>
          </p:cNvSpPr>
          <p:nvPr>
            <p:ph type="body" sz="quarter" idx="13"/>
          </p:nvPr>
        </p:nvSpPr>
        <p:spPr/>
        <p:txBody>
          <a:bodyPr/>
          <a:lstStyle/>
          <a:p>
            <a:endParaRPr lang="en-GB" dirty="0"/>
          </a:p>
          <a:p>
            <a:endParaRPr lang="en-GB" dirty="0"/>
          </a:p>
          <a:p>
            <a:r>
              <a:rPr lang="en-GB" dirty="0"/>
              <a:t>Overview of the unit and unit structure</a:t>
            </a:r>
          </a:p>
          <a:p>
            <a:r>
              <a:rPr lang="en-GB" dirty="0"/>
              <a:t>Starting to reflect on the nature of research</a:t>
            </a:r>
          </a:p>
          <a:p>
            <a:r>
              <a:rPr lang="en-GB" dirty="0"/>
              <a:t>Important concepts in research</a:t>
            </a:r>
          </a:p>
          <a:p>
            <a:r>
              <a:rPr lang="en-GB" dirty="0"/>
              <a:t>Where can we situate ourselves within a research space/project?</a:t>
            </a:r>
          </a:p>
        </p:txBody>
      </p:sp>
      <p:sp>
        <p:nvSpPr>
          <p:cNvPr id="4" name="Footer Placeholder 3"/>
          <p:cNvSpPr>
            <a:spLocks noGrp="1"/>
          </p:cNvSpPr>
          <p:nvPr>
            <p:ph type="ftr" sz="quarter" idx="14"/>
          </p:nvPr>
        </p:nvSpPr>
        <p:spPr/>
        <p:txBody>
          <a:bodyPr/>
          <a:lstStyle/>
          <a:p>
            <a:r>
              <a:rPr lang="en-GB" dirty="0"/>
              <a:t>Research Methods and Practices</a:t>
            </a:r>
          </a:p>
        </p:txBody>
      </p:sp>
      <p:sp>
        <p:nvSpPr>
          <p:cNvPr id="5" name="Slide Number Placeholder 4"/>
          <p:cNvSpPr>
            <a:spLocks noGrp="1"/>
          </p:cNvSpPr>
          <p:nvPr>
            <p:ph type="sldNum" sz="quarter" idx="15"/>
          </p:nvPr>
        </p:nvSpPr>
        <p:spPr/>
        <p:txBody>
          <a:bodyPr/>
          <a:lstStyle/>
          <a:p>
            <a:fld id="{75DCE609-0764-2E4D-8C1E-D04E28B45CD8}" type="slidenum">
              <a:rPr lang="en-US" smtClean="0"/>
              <a:pPr/>
              <a:t>3</a:t>
            </a:fld>
            <a:endParaRPr lang="en-US" dirty="0"/>
          </a:p>
        </p:txBody>
      </p:sp>
    </p:spTree>
    <p:extLst>
      <p:ext uri="{BB962C8B-B14F-4D97-AF65-F5344CB8AC3E}">
        <p14:creationId xmlns:p14="http://schemas.microsoft.com/office/powerpoint/2010/main" val="24876468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116E0-E77D-4B40-921F-6474C5E5724E}"/>
              </a:ext>
            </a:extLst>
          </p:cNvPr>
          <p:cNvSpPr>
            <a:spLocks noGrp="1"/>
          </p:cNvSpPr>
          <p:nvPr>
            <p:ph type="ctrTitle"/>
          </p:nvPr>
        </p:nvSpPr>
        <p:spPr/>
        <p:txBody>
          <a:bodyPr>
            <a:normAutofit fontScale="90000"/>
          </a:bodyPr>
          <a:lstStyle/>
          <a:p>
            <a:r>
              <a:rPr lang="en-US"/>
              <a:t>Thank You!</a:t>
            </a:r>
            <a:endParaRPr lang="en-US" dirty="0"/>
          </a:p>
        </p:txBody>
      </p:sp>
    </p:spTree>
    <p:extLst>
      <p:ext uri="{BB962C8B-B14F-4D97-AF65-F5344CB8AC3E}">
        <p14:creationId xmlns:p14="http://schemas.microsoft.com/office/powerpoint/2010/main" val="587377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21692-633A-644D-8FE4-86EC5EF0C3A0}"/>
              </a:ext>
            </a:extLst>
          </p:cNvPr>
          <p:cNvSpPr>
            <a:spLocks noGrp="1"/>
          </p:cNvSpPr>
          <p:nvPr>
            <p:ph type="title"/>
          </p:nvPr>
        </p:nvSpPr>
        <p:spPr/>
        <p:txBody>
          <a:bodyPr>
            <a:normAutofit fontScale="90000"/>
          </a:bodyPr>
          <a:lstStyle/>
          <a:p>
            <a:pPr algn="ctr"/>
            <a:r>
              <a:rPr lang="en-US" dirty="0"/>
              <a:t>Q&amp;A</a:t>
            </a:r>
          </a:p>
        </p:txBody>
      </p:sp>
      <p:sp>
        <p:nvSpPr>
          <p:cNvPr id="3" name="Text Placeholder 2">
            <a:extLst>
              <a:ext uri="{FF2B5EF4-FFF2-40B4-BE49-F238E27FC236}">
                <a16:creationId xmlns:a16="http://schemas.microsoft.com/office/drawing/2014/main" id="{0DC509FA-FDD5-B146-B130-C11430D11DB7}"/>
              </a:ext>
            </a:extLst>
          </p:cNvPr>
          <p:cNvSpPr>
            <a:spLocks noGrp="1"/>
          </p:cNvSpPr>
          <p:nvPr>
            <p:ph type="body" sz="quarter" idx="13"/>
          </p:nvPr>
        </p:nvSpPr>
        <p:spPr>
          <a:xfrm>
            <a:off x="591750" y="2679217"/>
            <a:ext cx="10903826" cy="3600450"/>
          </a:xfrm>
        </p:spPr>
        <p:txBody>
          <a:bodyPr/>
          <a:lstStyle/>
          <a:p>
            <a:r>
              <a:rPr lang="en-US" dirty="0"/>
              <a:t>What are your expectations for the unit?</a:t>
            </a:r>
          </a:p>
          <a:p>
            <a:r>
              <a:rPr lang="en-US" dirty="0"/>
              <a:t>What are your anxieties for the unit?</a:t>
            </a:r>
          </a:p>
          <a:p>
            <a:endParaRPr lang="en-US" dirty="0"/>
          </a:p>
          <a:p>
            <a:r>
              <a:rPr lang="en-US" dirty="0"/>
              <a:t>Q&amp;As</a:t>
            </a:r>
          </a:p>
        </p:txBody>
      </p:sp>
      <p:sp>
        <p:nvSpPr>
          <p:cNvPr id="4" name="Footer Placeholder 3">
            <a:extLst>
              <a:ext uri="{FF2B5EF4-FFF2-40B4-BE49-F238E27FC236}">
                <a16:creationId xmlns:a16="http://schemas.microsoft.com/office/drawing/2014/main" id="{1D495F9D-8728-4B4F-85F0-270DF4EF2E41}"/>
              </a:ext>
            </a:extLst>
          </p:cNvPr>
          <p:cNvSpPr>
            <a:spLocks noGrp="1"/>
          </p:cNvSpPr>
          <p:nvPr>
            <p:ph type="ftr" sz="quarter" idx="14"/>
          </p:nvPr>
        </p:nvSpPr>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1400301D-5821-4449-BA51-82F73A6F514E}"/>
              </a:ext>
            </a:extLst>
          </p:cNvPr>
          <p:cNvSpPr>
            <a:spLocks noGrp="1"/>
          </p:cNvSpPr>
          <p:nvPr>
            <p:ph type="sldNum" sz="quarter" idx="15"/>
          </p:nvPr>
        </p:nvSpPr>
        <p:spPr/>
        <p:txBody>
          <a:bodyPr/>
          <a:lstStyle/>
          <a:p>
            <a:fld id="{75DCE609-0764-2E4D-8C1E-D04E28B45CD8}" type="slidenum">
              <a:rPr lang="en-US" smtClean="0"/>
              <a:pPr/>
              <a:t>4</a:t>
            </a:fld>
            <a:endParaRPr lang="en-US" dirty="0"/>
          </a:p>
        </p:txBody>
      </p:sp>
    </p:spTree>
    <p:extLst>
      <p:ext uri="{BB962C8B-B14F-4D97-AF65-F5344CB8AC3E}">
        <p14:creationId xmlns:p14="http://schemas.microsoft.com/office/powerpoint/2010/main" val="1700019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338" y="692717"/>
            <a:ext cx="10990650" cy="514945"/>
          </a:xfrm>
        </p:spPr>
        <p:txBody>
          <a:bodyPr>
            <a:noAutofit/>
          </a:bodyPr>
          <a:lstStyle/>
          <a:p>
            <a:pPr algn="ctr"/>
            <a:r>
              <a:rPr lang="en-US" sz="3600" dirty="0">
                <a:latin typeface="+mn-lt"/>
              </a:rPr>
              <a:t>Structure of the unit: </a:t>
            </a:r>
            <a:endParaRPr lang="en-GB" sz="3600" dirty="0">
              <a:latin typeface="+mn-lt"/>
            </a:endParaRPr>
          </a:p>
        </p:txBody>
      </p:sp>
      <p:sp>
        <p:nvSpPr>
          <p:cNvPr id="3" name="Text Placeholder 2"/>
          <p:cNvSpPr>
            <a:spLocks noGrp="1"/>
          </p:cNvSpPr>
          <p:nvPr>
            <p:ph type="body" sz="quarter" idx="13"/>
          </p:nvPr>
        </p:nvSpPr>
        <p:spPr>
          <a:xfrm>
            <a:off x="548338" y="1360450"/>
            <a:ext cx="11561886" cy="5229922"/>
          </a:xfrm>
        </p:spPr>
        <p:txBody>
          <a:bodyPr numCol="2"/>
          <a:lstStyle/>
          <a:p>
            <a:pPr>
              <a:spcAft>
                <a:spcPts val="600"/>
              </a:spcAft>
            </a:pPr>
            <a:endParaRPr lang="en-GB" sz="1800" b="1" dirty="0"/>
          </a:p>
          <a:p>
            <a:pPr>
              <a:spcAft>
                <a:spcPts val="600"/>
              </a:spcAft>
            </a:pPr>
            <a:r>
              <a:rPr lang="en-GB" sz="1800" b="1" dirty="0"/>
              <a:t>Tues 9 Jan, 11am-1pm: </a:t>
            </a:r>
            <a:r>
              <a:rPr lang="en-GB" sz="1800" dirty="0"/>
              <a:t>MA induction </a:t>
            </a:r>
          </a:p>
          <a:p>
            <a:pPr>
              <a:spcAft>
                <a:spcPts val="600"/>
              </a:spcAft>
            </a:pPr>
            <a:r>
              <a:rPr lang="en-GB" sz="1800" b="1" dirty="0"/>
              <a:t>Tues 9 Jan, 2-5pm: session 1, Introduction, Being in Knowing </a:t>
            </a:r>
            <a:endParaRPr lang="en-GB" sz="1800" dirty="0"/>
          </a:p>
          <a:p>
            <a:pPr>
              <a:spcAft>
                <a:spcPts val="600"/>
              </a:spcAft>
            </a:pPr>
            <a:r>
              <a:rPr lang="en-GB" sz="1800" b="1" dirty="0"/>
              <a:t>Tues 23 Jan, 2-5pm: session 2, Positionings, Reflexivity and Criticality </a:t>
            </a:r>
          </a:p>
          <a:p>
            <a:pPr>
              <a:spcAft>
                <a:spcPts val="600"/>
              </a:spcAft>
            </a:pPr>
            <a:r>
              <a:rPr lang="en-GB" sz="1800" b="1" dirty="0"/>
              <a:t>30 Jan &amp; 31 Jan, Individual Tutorials (on Teams)</a:t>
            </a:r>
            <a:endParaRPr lang="en-GB" sz="1800" dirty="0"/>
          </a:p>
          <a:p>
            <a:pPr>
              <a:spcAft>
                <a:spcPts val="600"/>
              </a:spcAft>
            </a:pPr>
            <a:r>
              <a:rPr lang="en-GB" sz="1800" b="1" dirty="0"/>
              <a:t>Tues 6 Feb, 2-5pm: session 3, Ways of Research: Methodologies and Methods</a:t>
            </a:r>
            <a:endParaRPr lang="en-GB" sz="1800" dirty="0"/>
          </a:p>
          <a:p>
            <a:pPr>
              <a:spcAft>
                <a:spcPts val="600"/>
              </a:spcAft>
            </a:pPr>
            <a:r>
              <a:rPr lang="en-GB" sz="1800" b="1" dirty="0"/>
              <a:t>Tues 20 Feb, 2-5pm: session 4, Ways of Knowing: Perspectives, Positions and Relationality</a:t>
            </a:r>
          </a:p>
          <a:p>
            <a:pPr>
              <a:spcAft>
                <a:spcPts val="600"/>
              </a:spcAft>
            </a:pPr>
            <a:r>
              <a:rPr lang="en-GB" sz="1800" b="1" dirty="0"/>
              <a:t>27 Feb &amp; 28 Feb, Individual Tutorials (on Teams) </a:t>
            </a:r>
            <a:endParaRPr lang="en-GB" sz="1800" dirty="0"/>
          </a:p>
          <a:p>
            <a:pPr>
              <a:spcAft>
                <a:spcPts val="600"/>
              </a:spcAft>
            </a:pPr>
            <a:r>
              <a:rPr lang="en-GB" sz="1800" b="1" dirty="0"/>
              <a:t>Tues 5 March, 2-5pm: session 5, Knowing in Progress </a:t>
            </a:r>
          </a:p>
          <a:p>
            <a:pPr>
              <a:spcAft>
                <a:spcPts val="600"/>
              </a:spcAft>
            </a:pPr>
            <a:endParaRPr lang="en-GB" sz="1800" b="1" dirty="0"/>
          </a:p>
          <a:p>
            <a:pPr>
              <a:spcAft>
                <a:spcPts val="600"/>
              </a:spcAft>
            </a:pPr>
            <a:r>
              <a:rPr lang="en-GB" sz="1800" b="1" dirty="0"/>
              <a:t>12 March, 2-3pm, optional drop-in re summative assessment [online] </a:t>
            </a:r>
          </a:p>
          <a:p>
            <a:pPr>
              <a:spcAft>
                <a:spcPts val="600"/>
              </a:spcAft>
            </a:pPr>
            <a:r>
              <a:rPr lang="en-GB" sz="1800" b="1" dirty="0"/>
              <a:t>Tues 9 April, 2-5pm: session 6, (Re)Locating and (re)mobilising Research Practice(s)</a:t>
            </a:r>
            <a:r>
              <a:rPr lang="en-GB" sz="1800" dirty="0"/>
              <a:t> </a:t>
            </a:r>
          </a:p>
          <a:p>
            <a:pPr>
              <a:spcAft>
                <a:spcPts val="600"/>
              </a:spcAft>
            </a:pPr>
            <a:r>
              <a:rPr lang="en-GB" sz="1800" b="1" dirty="0"/>
              <a:t>Tues 23 April, 2-5pm: session 7, Researcher as Agent for Change </a:t>
            </a:r>
          </a:p>
          <a:p>
            <a:pPr>
              <a:spcAft>
                <a:spcPts val="600"/>
              </a:spcAft>
            </a:pPr>
            <a:r>
              <a:rPr lang="en-GB" sz="1800" b="1" dirty="0"/>
              <a:t>Tues 30 April &amp; Wed 1 May, Individual tutorials (on Teams)</a:t>
            </a:r>
          </a:p>
          <a:p>
            <a:pPr>
              <a:spcAft>
                <a:spcPts val="600"/>
              </a:spcAft>
            </a:pPr>
            <a:r>
              <a:rPr lang="en-GB" sz="1800" b="1" dirty="0"/>
              <a:t>Tues 7 May, 2-5pm: session 8, Ethics as Practice </a:t>
            </a:r>
            <a:endParaRPr lang="en-GB" sz="1800" dirty="0"/>
          </a:p>
          <a:p>
            <a:pPr>
              <a:spcAft>
                <a:spcPts val="600"/>
              </a:spcAft>
            </a:pPr>
            <a:r>
              <a:rPr lang="en-GB" sz="1800" b="1" dirty="0"/>
              <a:t>Tues 21 May, 2-5pm: session 9, Research proposals, journeys and problem spaces</a:t>
            </a:r>
            <a:r>
              <a:rPr lang="en-GB" sz="1800" dirty="0"/>
              <a:t> </a:t>
            </a:r>
          </a:p>
          <a:p>
            <a:pPr>
              <a:spcAft>
                <a:spcPts val="600"/>
              </a:spcAft>
            </a:pPr>
            <a:r>
              <a:rPr lang="en-GB" sz="1800" b="1" dirty="0"/>
              <a:t>28 &amp; 29 May, Individual tutorials (on Teams)</a:t>
            </a:r>
            <a:endParaRPr lang="en-GB" sz="1800" dirty="0">
              <a:latin typeface="+mn-lt"/>
            </a:endParaRPr>
          </a:p>
          <a:p>
            <a:pPr>
              <a:spcAft>
                <a:spcPts val="600"/>
              </a:spcAft>
            </a:pPr>
            <a:r>
              <a:rPr lang="en-GB" sz="1800" b="1" dirty="0"/>
              <a:t>Tues 4 June, 10am-4pm: Major Project proposal presentations</a:t>
            </a:r>
          </a:p>
        </p:txBody>
      </p:sp>
      <p:sp>
        <p:nvSpPr>
          <p:cNvPr id="4" name="Footer Placeholder 3"/>
          <p:cNvSpPr>
            <a:spLocks noGrp="1"/>
          </p:cNvSpPr>
          <p:nvPr>
            <p:ph type="ftr" sz="quarter" idx="14"/>
          </p:nvPr>
        </p:nvSpPr>
        <p:spPr>
          <a:xfrm>
            <a:off x="548338" y="6515332"/>
            <a:ext cx="6138862" cy="365125"/>
          </a:xfrm>
        </p:spPr>
        <p:txBody>
          <a:bodyPr/>
          <a:lstStyle/>
          <a:p>
            <a:r>
              <a:rPr lang="en-GB" dirty="0"/>
              <a:t>Research Methods and Practices</a:t>
            </a:r>
          </a:p>
        </p:txBody>
      </p:sp>
      <p:sp>
        <p:nvSpPr>
          <p:cNvPr id="5" name="Slide Number Placeholder 4"/>
          <p:cNvSpPr>
            <a:spLocks noGrp="1"/>
          </p:cNvSpPr>
          <p:nvPr>
            <p:ph type="sldNum" sz="quarter" idx="15"/>
          </p:nvPr>
        </p:nvSpPr>
        <p:spPr/>
        <p:txBody>
          <a:bodyPr/>
          <a:lstStyle/>
          <a:p>
            <a:fld id="{75DCE609-0764-2E4D-8C1E-D04E28B45CD8}" type="slidenum">
              <a:rPr lang="en-US" smtClean="0"/>
              <a:pPr/>
              <a:t>5</a:t>
            </a:fld>
            <a:endParaRPr lang="en-US" dirty="0"/>
          </a:p>
        </p:txBody>
      </p:sp>
    </p:spTree>
    <p:extLst>
      <p:ext uri="{BB962C8B-B14F-4D97-AF65-F5344CB8AC3E}">
        <p14:creationId xmlns:p14="http://schemas.microsoft.com/office/powerpoint/2010/main" val="3183319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B821AE0-40F5-4247-BFDE-CDC86377A7DF}"/>
              </a:ext>
            </a:extLst>
          </p:cNvPr>
          <p:cNvSpPr>
            <a:spLocks noGrp="1"/>
          </p:cNvSpPr>
          <p:nvPr>
            <p:ph type="title"/>
          </p:nvPr>
        </p:nvSpPr>
        <p:spPr>
          <a:xfrm>
            <a:off x="592139" y="1314946"/>
            <a:ext cx="10990650" cy="514945"/>
          </a:xfrm>
        </p:spPr>
        <p:txBody>
          <a:bodyPr>
            <a:normAutofit fontScale="90000"/>
          </a:bodyPr>
          <a:lstStyle/>
          <a:p>
            <a:pPr algn="ctr"/>
            <a:r>
              <a:rPr lang="en-US" dirty="0">
                <a:latin typeface="+mn-lt"/>
              </a:rPr>
              <a:t>Learning Outcomes </a:t>
            </a:r>
          </a:p>
        </p:txBody>
      </p:sp>
      <p:sp>
        <p:nvSpPr>
          <p:cNvPr id="3" name="Text Placeholder 2">
            <a:extLst>
              <a:ext uri="{FF2B5EF4-FFF2-40B4-BE49-F238E27FC236}">
                <a16:creationId xmlns:a16="http://schemas.microsoft.com/office/drawing/2014/main" id="{60C3F930-8B6F-B74C-A1FB-08A4E762F9E6}"/>
              </a:ext>
            </a:extLst>
          </p:cNvPr>
          <p:cNvSpPr>
            <a:spLocks noGrp="1"/>
          </p:cNvSpPr>
          <p:nvPr>
            <p:ph type="body" sz="quarter" idx="13"/>
          </p:nvPr>
        </p:nvSpPr>
        <p:spPr>
          <a:xfrm>
            <a:off x="591750" y="1829891"/>
            <a:ext cx="11487566" cy="3885606"/>
          </a:xfrm>
        </p:spPr>
        <p:txBody>
          <a:bodyPr/>
          <a:lstStyle/>
          <a:p>
            <a:pPr marL="0" indent="0">
              <a:buNone/>
            </a:pPr>
            <a:r>
              <a:rPr lang="en-GB" sz="2000" dirty="0"/>
              <a:t>Upon successful completion of this unit you will be able to:</a:t>
            </a:r>
          </a:p>
          <a:p>
            <a:pPr marL="0" indent="0">
              <a:buNone/>
            </a:pPr>
            <a:endParaRPr lang="en-GB" dirty="0"/>
          </a:p>
          <a:p>
            <a:pPr lvl="0"/>
            <a:r>
              <a:rPr lang="en-GB" sz="1800" dirty="0"/>
              <a:t>Articulate your researcher positionality, in relation to disciplinary practices, research philosophy and ethics. </a:t>
            </a:r>
            <a:r>
              <a:rPr lang="en-GB" sz="1800" b="1" dirty="0"/>
              <a:t>[Communication]</a:t>
            </a:r>
            <a:endParaRPr lang="en-GB" sz="1800" dirty="0"/>
          </a:p>
          <a:p>
            <a:pPr marL="0" indent="0">
              <a:buNone/>
            </a:pPr>
            <a:endParaRPr lang="en-GB" sz="1800" dirty="0"/>
          </a:p>
          <a:p>
            <a:pPr lvl="0"/>
            <a:r>
              <a:rPr lang="en-GB" sz="1800" dirty="0"/>
              <a:t>Identify a focussed research topic that has value for you as a researcher, demonstrating how this research connects to relevant fields of study. </a:t>
            </a:r>
            <a:r>
              <a:rPr lang="en-GB" sz="1800" b="1" dirty="0"/>
              <a:t>[Enquiry]</a:t>
            </a:r>
            <a:endParaRPr lang="en-GB" sz="1800" dirty="0"/>
          </a:p>
          <a:p>
            <a:pPr marL="0" indent="0">
              <a:buNone/>
            </a:pPr>
            <a:endParaRPr lang="en-GB" sz="1800" dirty="0"/>
          </a:p>
          <a:p>
            <a:pPr lvl="0"/>
            <a:r>
              <a:rPr lang="en-GB" sz="1800" dirty="0"/>
              <a:t>Explore new ways of knowing made possible through </a:t>
            </a:r>
            <a:r>
              <a:rPr lang="en-GB" sz="1800" dirty="0" err="1"/>
              <a:t>decentreing</a:t>
            </a:r>
            <a:r>
              <a:rPr lang="en-GB" sz="1800" dirty="0"/>
              <a:t> research practice.</a:t>
            </a:r>
            <a:r>
              <a:rPr lang="en-GB" sz="1800" b="1" dirty="0"/>
              <a:t> [Knowledge]</a:t>
            </a:r>
            <a:endParaRPr lang="en-GB" sz="1800" dirty="0"/>
          </a:p>
          <a:p>
            <a:pPr marL="0" indent="0">
              <a:buNone/>
            </a:pPr>
            <a:endParaRPr lang="en-GB" sz="1800" dirty="0"/>
          </a:p>
          <a:p>
            <a:pPr lvl="0"/>
            <a:r>
              <a:rPr lang="en-GB" sz="1800" dirty="0"/>
              <a:t>Evaluate different methods of enquiry.</a:t>
            </a:r>
            <a:r>
              <a:rPr lang="en-GB" sz="1800" b="1" dirty="0"/>
              <a:t> [Process]</a:t>
            </a:r>
            <a:endParaRPr lang="en-GB" sz="1800" dirty="0"/>
          </a:p>
          <a:p>
            <a:pPr marL="0" indent="0">
              <a:buNone/>
            </a:pPr>
            <a:endParaRPr lang="en-GB" sz="1800" dirty="0"/>
          </a:p>
          <a:p>
            <a:pPr lvl="0"/>
            <a:r>
              <a:rPr lang="en-GB" sz="1800" dirty="0"/>
              <a:t>Design a feasible research proposal that resonates with your experiences and interests. </a:t>
            </a:r>
            <a:r>
              <a:rPr lang="en-GB" sz="1800" b="1" dirty="0"/>
              <a:t>[Realisation]</a:t>
            </a:r>
            <a:endParaRPr lang="en-GB" sz="1800" dirty="0"/>
          </a:p>
          <a:p>
            <a:pPr lvl="0"/>
            <a:endParaRPr lang="en-GB" sz="2000" b="1" dirty="0"/>
          </a:p>
        </p:txBody>
      </p:sp>
      <p:sp>
        <p:nvSpPr>
          <p:cNvPr id="4" name="Footer Placeholder 3">
            <a:extLst>
              <a:ext uri="{FF2B5EF4-FFF2-40B4-BE49-F238E27FC236}">
                <a16:creationId xmlns:a16="http://schemas.microsoft.com/office/drawing/2014/main" id="{4F878C22-FFB7-904C-A608-B08EE9528243}"/>
              </a:ext>
            </a:extLst>
          </p:cNvPr>
          <p:cNvSpPr>
            <a:spLocks noGrp="1"/>
          </p:cNvSpPr>
          <p:nvPr>
            <p:ph type="ftr" sz="quarter" idx="14"/>
          </p:nvPr>
        </p:nvSpPr>
        <p:spPr>
          <a:xfrm>
            <a:off x="591750" y="6481879"/>
            <a:ext cx="6138862" cy="365125"/>
          </a:xfrm>
        </p:spPr>
        <p:txBody>
          <a:bodyPr/>
          <a:lstStyle/>
          <a:p>
            <a:r>
              <a:rPr lang="en-GB" dirty="0"/>
              <a:t>Research Methods and Practices</a:t>
            </a:r>
          </a:p>
        </p:txBody>
      </p:sp>
      <p:sp>
        <p:nvSpPr>
          <p:cNvPr id="5" name="Slide Number Placeholder 4">
            <a:extLst>
              <a:ext uri="{FF2B5EF4-FFF2-40B4-BE49-F238E27FC236}">
                <a16:creationId xmlns:a16="http://schemas.microsoft.com/office/drawing/2014/main" id="{3F098EB9-CE82-0C4D-AB4E-0F6A425D1444}"/>
              </a:ext>
            </a:extLst>
          </p:cNvPr>
          <p:cNvSpPr>
            <a:spLocks noGrp="1"/>
          </p:cNvSpPr>
          <p:nvPr>
            <p:ph type="sldNum" sz="quarter" idx="15"/>
          </p:nvPr>
        </p:nvSpPr>
        <p:spPr/>
        <p:txBody>
          <a:bodyPr/>
          <a:lstStyle/>
          <a:p>
            <a:fld id="{75DCE609-0764-2E4D-8C1E-D04E28B45CD8}" type="slidenum">
              <a:rPr lang="en-US" smtClean="0"/>
              <a:pPr/>
              <a:t>6</a:t>
            </a:fld>
            <a:endParaRPr lang="en-US" dirty="0"/>
          </a:p>
        </p:txBody>
      </p:sp>
    </p:spTree>
    <p:extLst>
      <p:ext uri="{BB962C8B-B14F-4D97-AF65-F5344CB8AC3E}">
        <p14:creationId xmlns:p14="http://schemas.microsoft.com/office/powerpoint/2010/main" val="560361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2DC0C73-C228-F349-A4F4-2C7235696D11}"/>
              </a:ext>
            </a:extLst>
          </p:cNvPr>
          <p:cNvSpPr>
            <a:spLocks noGrp="1"/>
          </p:cNvSpPr>
          <p:nvPr>
            <p:ph type="title"/>
          </p:nvPr>
        </p:nvSpPr>
        <p:spPr>
          <a:xfrm>
            <a:off x="548727" y="2440196"/>
            <a:ext cx="10990650" cy="514945"/>
          </a:xfrm>
        </p:spPr>
        <p:txBody>
          <a:bodyPr>
            <a:normAutofit fontScale="90000"/>
          </a:bodyPr>
          <a:lstStyle/>
          <a:p>
            <a:r>
              <a:rPr lang="en-US" sz="3100" dirty="0">
                <a:latin typeface="+mn-lt"/>
              </a:rPr>
              <a:t>Summative Assessment</a:t>
            </a:r>
            <a:br>
              <a:rPr lang="en-US" sz="3100" dirty="0">
                <a:latin typeface="+mn-lt"/>
              </a:rPr>
            </a:br>
            <a:br>
              <a:rPr lang="en-US" sz="3100" dirty="0">
                <a:latin typeface="+mn-lt"/>
              </a:rPr>
            </a:br>
            <a:r>
              <a:rPr lang="en-US" sz="3100" dirty="0">
                <a:latin typeface="+mn-lt"/>
              </a:rPr>
              <a:t>Submission 	</a:t>
            </a:r>
            <a:r>
              <a:rPr lang="en-US" sz="3100" dirty="0"/>
              <a:t>Part 1 - Friday 22</a:t>
            </a:r>
            <a:r>
              <a:rPr lang="en-US" sz="3100" baseline="30000" dirty="0"/>
              <a:t> </a:t>
            </a:r>
            <a:r>
              <a:rPr lang="en-US" sz="3100" dirty="0"/>
              <a:t>March 2024, 5pm [adjusted 5 April]</a:t>
            </a:r>
            <a:br>
              <a:rPr lang="en-GB" sz="3100" dirty="0"/>
            </a:br>
            <a:r>
              <a:rPr lang="en-US" sz="3100" dirty="0"/>
              <a:t>		Part 2 - Monday 1 July 2024, 5pm [adjusted 15 July]</a:t>
            </a:r>
            <a:br>
              <a:rPr lang="en-GB" dirty="0"/>
            </a:br>
            <a:br>
              <a:rPr lang="en-GB" dirty="0">
                <a:latin typeface="+mn-lt"/>
              </a:rPr>
            </a:br>
            <a:endParaRPr lang="en-US" dirty="0">
              <a:latin typeface="+mn-lt"/>
            </a:endParaRPr>
          </a:p>
        </p:txBody>
      </p:sp>
      <p:sp>
        <p:nvSpPr>
          <p:cNvPr id="3" name="Text Placeholder 2">
            <a:extLst>
              <a:ext uri="{FF2B5EF4-FFF2-40B4-BE49-F238E27FC236}">
                <a16:creationId xmlns:a16="http://schemas.microsoft.com/office/drawing/2014/main" id="{10700C26-20FC-1346-B246-727BB2800E3E}"/>
              </a:ext>
            </a:extLst>
          </p:cNvPr>
          <p:cNvSpPr>
            <a:spLocks noGrp="1"/>
          </p:cNvSpPr>
          <p:nvPr>
            <p:ph type="body" sz="quarter" idx="13"/>
          </p:nvPr>
        </p:nvSpPr>
        <p:spPr>
          <a:xfrm>
            <a:off x="592139" y="2598048"/>
            <a:ext cx="10903826" cy="3600450"/>
          </a:xfrm>
        </p:spPr>
        <p:txBody>
          <a:bodyPr/>
          <a:lstStyle/>
          <a:p>
            <a:pPr marL="0" indent="0">
              <a:buNone/>
            </a:pPr>
            <a:r>
              <a:rPr lang="en-GB" sz="2800" dirty="0">
                <a:latin typeface="+mn-lt"/>
              </a:rPr>
              <a:t>   </a:t>
            </a:r>
          </a:p>
          <a:p>
            <a:pPr marL="0" indent="0">
              <a:buNone/>
            </a:pPr>
            <a:r>
              <a:rPr lang="en-GB" sz="2800" dirty="0">
                <a:latin typeface="+mn-lt"/>
              </a:rPr>
              <a:t>Submit your work via Moodle</a:t>
            </a:r>
          </a:p>
          <a:p>
            <a:endParaRPr lang="en-GB" sz="3200" dirty="0">
              <a:latin typeface="+mn-lt"/>
            </a:endParaRPr>
          </a:p>
          <a:p>
            <a:r>
              <a:rPr lang="en-GB" sz="3200" dirty="0">
                <a:latin typeface="+mn-lt"/>
              </a:rPr>
              <a:t>Assessment format: The unit will be assessed holistically through four components. All four elements must be completed to meet the learning outcomes and successfully complete the unit.</a:t>
            </a:r>
            <a:endParaRPr lang="en-US" sz="3200" dirty="0">
              <a:latin typeface="+mn-lt"/>
            </a:endParaRPr>
          </a:p>
        </p:txBody>
      </p:sp>
      <p:sp>
        <p:nvSpPr>
          <p:cNvPr id="10" name="Footer Placeholder 9">
            <a:extLst>
              <a:ext uri="{FF2B5EF4-FFF2-40B4-BE49-F238E27FC236}">
                <a16:creationId xmlns:a16="http://schemas.microsoft.com/office/drawing/2014/main" id="{AD079BA9-779A-9B40-BA43-00384239BC50}"/>
              </a:ext>
            </a:extLst>
          </p:cNvPr>
          <p:cNvSpPr>
            <a:spLocks noGrp="1"/>
          </p:cNvSpPr>
          <p:nvPr>
            <p:ph type="ftr" sz="quarter" idx="14"/>
          </p:nvPr>
        </p:nvSpPr>
        <p:spPr/>
        <p:txBody>
          <a:bodyPr/>
          <a:lstStyle/>
          <a:p>
            <a:r>
              <a:rPr lang="en-GB" dirty="0"/>
              <a:t>Research Methods and Practices</a:t>
            </a:r>
          </a:p>
        </p:txBody>
      </p:sp>
      <p:sp>
        <p:nvSpPr>
          <p:cNvPr id="11" name="Slide Number Placeholder 10">
            <a:extLst>
              <a:ext uri="{FF2B5EF4-FFF2-40B4-BE49-F238E27FC236}">
                <a16:creationId xmlns:a16="http://schemas.microsoft.com/office/drawing/2014/main" id="{3B2BEFF5-B488-1241-9909-6C207783CD74}"/>
              </a:ext>
            </a:extLst>
          </p:cNvPr>
          <p:cNvSpPr>
            <a:spLocks noGrp="1"/>
          </p:cNvSpPr>
          <p:nvPr>
            <p:ph type="sldNum" sz="quarter" idx="15"/>
          </p:nvPr>
        </p:nvSpPr>
        <p:spPr/>
        <p:txBody>
          <a:bodyPr/>
          <a:lstStyle/>
          <a:p>
            <a:fld id="{75DCE609-0764-2E4D-8C1E-D04E28B45CD8}" type="slidenum">
              <a:rPr lang="en-US" smtClean="0"/>
              <a:pPr/>
              <a:t>7</a:t>
            </a:fld>
            <a:endParaRPr lang="en-US" dirty="0"/>
          </a:p>
        </p:txBody>
      </p:sp>
    </p:spTree>
    <p:extLst>
      <p:ext uri="{BB962C8B-B14F-4D97-AF65-F5344CB8AC3E}">
        <p14:creationId xmlns:p14="http://schemas.microsoft.com/office/powerpoint/2010/main" val="3223626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2DC0C73-C228-F349-A4F4-2C7235696D11}"/>
              </a:ext>
            </a:extLst>
          </p:cNvPr>
          <p:cNvSpPr>
            <a:spLocks noGrp="1"/>
          </p:cNvSpPr>
          <p:nvPr>
            <p:ph type="title"/>
          </p:nvPr>
        </p:nvSpPr>
        <p:spPr>
          <a:xfrm>
            <a:off x="592139" y="1857574"/>
            <a:ext cx="10990650" cy="514945"/>
          </a:xfrm>
        </p:spPr>
        <p:txBody>
          <a:bodyPr>
            <a:normAutofit fontScale="90000"/>
          </a:bodyPr>
          <a:lstStyle/>
          <a:p>
            <a:pPr algn="ctr"/>
            <a:r>
              <a:rPr lang="en-US" sz="3600" dirty="0"/>
              <a:t>Summative Assessment: Part 1 </a:t>
            </a:r>
            <a:br>
              <a:rPr lang="en-US" sz="3600" dirty="0"/>
            </a:br>
            <a:r>
              <a:rPr lang="en-US" sz="3600" dirty="0"/>
              <a:t>Submission: Friday 22</a:t>
            </a:r>
            <a:r>
              <a:rPr lang="en-US" sz="3600" baseline="30000" dirty="0"/>
              <a:t> </a:t>
            </a:r>
            <a:r>
              <a:rPr lang="en-US" sz="3600" dirty="0"/>
              <a:t>March 2024, 5pm </a:t>
            </a:r>
            <a:br>
              <a:rPr lang="en-GB" dirty="0">
                <a:latin typeface="+mn-lt"/>
              </a:rPr>
            </a:br>
            <a:endParaRPr lang="en-US" dirty="0">
              <a:latin typeface="+mn-lt"/>
            </a:endParaRPr>
          </a:p>
        </p:txBody>
      </p:sp>
      <p:sp>
        <p:nvSpPr>
          <p:cNvPr id="3" name="Text Placeholder 2">
            <a:extLst>
              <a:ext uri="{FF2B5EF4-FFF2-40B4-BE49-F238E27FC236}">
                <a16:creationId xmlns:a16="http://schemas.microsoft.com/office/drawing/2014/main" id="{10700C26-20FC-1346-B246-727BB2800E3E}"/>
              </a:ext>
            </a:extLst>
          </p:cNvPr>
          <p:cNvSpPr>
            <a:spLocks noGrp="1"/>
          </p:cNvSpPr>
          <p:nvPr>
            <p:ph type="body" sz="quarter" idx="13"/>
          </p:nvPr>
        </p:nvSpPr>
        <p:spPr>
          <a:xfrm>
            <a:off x="635551" y="2571215"/>
            <a:ext cx="10903826" cy="3600450"/>
          </a:xfrm>
        </p:spPr>
        <p:txBody>
          <a:bodyPr/>
          <a:lstStyle/>
          <a:p>
            <a:pPr marL="0" indent="0">
              <a:buNone/>
            </a:pPr>
            <a:r>
              <a:rPr lang="en-GB" sz="2800" dirty="0">
                <a:latin typeface="+mn-lt"/>
              </a:rPr>
              <a:t>Submit your work via Moodle</a:t>
            </a:r>
          </a:p>
          <a:p>
            <a:pPr marL="0" indent="0">
              <a:buNone/>
            </a:pPr>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Positioning statement </a:t>
            </a:r>
            <a:r>
              <a:rPr lang="en-GB" sz="2800" dirty="0">
                <a:latin typeface="Calibri" panose="020F0502020204030204" pitchFamily="34" charset="0"/>
                <a:cs typeface="Calibri" panose="020F0502020204030204" pitchFamily="34" charset="0"/>
              </a:rPr>
              <a:t>(1000 words)</a:t>
            </a:r>
          </a:p>
          <a:p>
            <a:pPr marL="0" indent="0">
              <a:buNone/>
            </a:pPr>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An annotated bibliography </a:t>
            </a:r>
            <a:r>
              <a:rPr lang="en-GB" sz="2800" dirty="0">
                <a:latin typeface="Calibri" panose="020F0502020204030204" pitchFamily="34" charset="0"/>
                <a:cs typeface="Calibri" panose="020F0502020204030204" pitchFamily="34" charset="0"/>
              </a:rPr>
              <a:t>with an evaluative summary of how 6 texts collectively inform a research idea (2500 words)</a:t>
            </a:r>
            <a:endParaRPr lang="en-GB" sz="3200" dirty="0"/>
          </a:p>
          <a:p>
            <a:endParaRPr lang="en-GB" sz="3200" dirty="0"/>
          </a:p>
          <a:p>
            <a:endParaRPr lang="en-GB" sz="3200" dirty="0"/>
          </a:p>
        </p:txBody>
      </p:sp>
      <p:sp>
        <p:nvSpPr>
          <p:cNvPr id="10" name="Footer Placeholder 9">
            <a:extLst>
              <a:ext uri="{FF2B5EF4-FFF2-40B4-BE49-F238E27FC236}">
                <a16:creationId xmlns:a16="http://schemas.microsoft.com/office/drawing/2014/main" id="{AD079BA9-779A-9B40-BA43-00384239BC50}"/>
              </a:ext>
            </a:extLst>
          </p:cNvPr>
          <p:cNvSpPr>
            <a:spLocks noGrp="1"/>
          </p:cNvSpPr>
          <p:nvPr>
            <p:ph type="ftr" sz="quarter" idx="14"/>
          </p:nvPr>
        </p:nvSpPr>
        <p:spPr/>
        <p:txBody>
          <a:bodyPr/>
          <a:lstStyle/>
          <a:p>
            <a:r>
              <a:rPr lang="en-GB" dirty="0"/>
              <a:t>Research Methods and Practices</a:t>
            </a:r>
          </a:p>
        </p:txBody>
      </p:sp>
      <p:sp>
        <p:nvSpPr>
          <p:cNvPr id="11" name="Slide Number Placeholder 10">
            <a:extLst>
              <a:ext uri="{FF2B5EF4-FFF2-40B4-BE49-F238E27FC236}">
                <a16:creationId xmlns:a16="http://schemas.microsoft.com/office/drawing/2014/main" id="{3B2BEFF5-B488-1241-9909-6C207783CD74}"/>
              </a:ext>
            </a:extLst>
          </p:cNvPr>
          <p:cNvSpPr>
            <a:spLocks noGrp="1"/>
          </p:cNvSpPr>
          <p:nvPr>
            <p:ph type="sldNum" sz="quarter" idx="15"/>
          </p:nvPr>
        </p:nvSpPr>
        <p:spPr/>
        <p:txBody>
          <a:bodyPr/>
          <a:lstStyle/>
          <a:p>
            <a:fld id="{75DCE609-0764-2E4D-8C1E-D04E28B45CD8}" type="slidenum">
              <a:rPr lang="en-US" smtClean="0"/>
              <a:pPr/>
              <a:t>8</a:t>
            </a:fld>
            <a:endParaRPr lang="en-US" dirty="0"/>
          </a:p>
        </p:txBody>
      </p:sp>
    </p:spTree>
    <p:extLst>
      <p:ext uri="{BB962C8B-B14F-4D97-AF65-F5344CB8AC3E}">
        <p14:creationId xmlns:p14="http://schemas.microsoft.com/office/powerpoint/2010/main" val="2662937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2DC0C73-C228-F349-A4F4-2C7235696D11}"/>
              </a:ext>
            </a:extLst>
          </p:cNvPr>
          <p:cNvSpPr>
            <a:spLocks noGrp="1"/>
          </p:cNvSpPr>
          <p:nvPr>
            <p:ph type="title"/>
          </p:nvPr>
        </p:nvSpPr>
        <p:spPr>
          <a:xfrm>
            <a:off x="592139" y="1857574"/>
            <a:ext cx="10990650" cy="514945"/>
          </a:xfrm>
        </p:spPr>
        <p:txBody>
          <a:bodyPr>
            <a:normAutofit fontScale="90000"/>
          </a:bodyPr>
          <a:lstStyle/>
          <a:p>
            <a:pPr algn="ctr"/>
            <a:r>
              <a:rPr lang="en-US" sz="3600" dirty="0"/>
              <a:t>Summative Assessment: Part 2 </a:t>
            </a:r>
            <a:br>
              <a:rPr lang="en-US" sz="3600" dirty="0"/>
            </a:br>
            <a:r>
              <a:rPr lang="en-US" sz="3600" dirty="0"/>
              <a:t>Submission: Monday 1 July 2024, 5pm</a:t>
            </a:r>
            <a:br>
              <a:rPr lang="en-GB" dirty="0">
                <a:latin typeface="+mn-lt"/>
              </a:rPr>
            </a:br>
            <a:endParaRPr lang="en-US" dirty="0">
              <a:latin typeface="+mn-lt"/>
            </a:endParaRPr>
          </a:p>
        </p:txBody>
      </p:sp>
      <p:sp>
        <p:nvSpPr>
          <p:cNvPr id="3" name="Text Placeholder 2">
            <a:extLst>
              <a:ext uri="{FF2B5EF4-FFF2-40B4-BE49-F238E27FC236}">
                <a16:creationId xmlns:a16="http://schemas.microsoft.com/office/drawing/2014/main" id="{10700C26-20FC-1346-B246-727BB2800E3E}"/>
              </a:ext>
            </a:extLst>
          </p:cNvPr>
          <p:cNvSpPr>
            <a:spLocks noGrp="1"/>
          </p:cNvSpPr>
          <p:nvPr>
            <p:ph type="body" sz="quarter" idx="13"/>
          </p:nvPr>
        </p:nvSpPr>
        <p:spPr>
          <a:xfrm>
            <a:off x="635551" y="2571215"/>
            <a:ext cx="10903826" cy="3600450"/>
          </a:xfrm>
        </p:spPr>
        <p:txBody>
          <a:bodyPr/>
          <a:lstStyle/>
          <a:p>
            <a:pPr marL="0" indent="0">
              <a:buNone/>
            </a:pPr>
            <a:r>
              <a:rPr lang="en-GB" sz="2800" dirty="0">
                <a:latin typeface="+mn-lt"/>
              </a:rPr>
              <a:t>Submit your work via Moodle</a:t>
            </a:r>
          </a:p>
          <a:p>
            <a:pPr marL="0" indent="0">
              <a:buNone/>
            </a:pPr>
            <a:endParaRPr lang="en-GB" sz="2800" dirty="0">
              <a:latin typeface="+mn-lt"/>
            </a:endParaRPr>
          </a:p>
          <a:p>
            <a:r>
              <a:rPr lang="en-GB" sz="3200" b="1" dirty="0">
                <a:latin typeface="+mn-lt"/>
              </a:rPr>
              <a:t>An evaluative account </a:t>
            </a:r>
            <a:r>
              <a:rPr lang="en-GB" sz="3200" dirty="0">
                <a:latin typeface="+mn-lt"/>
              </a:rPr>
              <a:t>of a small-scale research exercise (1500 words)</a:t>
            </a:r>
          </a:p>
          <a:p>
            <a:r>
              <a:rPr lang="en-GB" sz="3200" b="1" dirty="0">
                <a:latin typeface="+mn-lt"/>
              </a:rPr>
              <a:t>A research proposal</a:t>
            </a:r>
            <a:r>
              <a:rPr lang="en-GB" sz="3200" dirty="0">
                <a:latin typeface="+mn-lt"/>
              </a:rPr>
              <a:t> (2000 words)</a:t>
            </a:r>
          </a:p>
          <a:p>
            <a:endParaRPr lang="en-GB" sz="3200" dirty="0"/>
          </a:p>
          <a:p>
            <a:endParaRPr lang="en-GB" sz="3200" dirty="0"/>
          </a:p>
          <a:p>
            <a:endParaRPr lang="en-GB" sz="3200" dirty="0"/>
          </a:p>
          <a:p>
            <a:endParaRPr lang="en-GB" sz="3200" dirty="0"/>
          </a:p>
        </p:txBody>
      </p:sp>
      <p:sp>
        <p:nvSpPr>
          <p:cNvPr id="10" name="Footer Placeholder 9">
            <a:extLst>
              <a:ext uri="{FF2B5EF4-FFF2-40B4-BE49-F238E27FC236}">
                <a16:creationId xmlns:a16="http://schemas.microsoft.com/office/drawing/2014/main" id="{AD079BA9-779A-9B40-BA43-00384239BC50}"/>
              </a:ext>
            </a:extLst>
          </p:cNvPr>
          <p:cNvSpPr>
            <a:spLocks noGrp="1"/>
          </p:cNvSpPr>
          <p:nvPr>
            <p:ph type="ftr" sz="quarter" idx="14"/>
          </p:nvPr>
        </p:nvSpPr>
        <p:spPr/>
        <p:txBody>
          <a:bodyPr/>
          <a:lstStyle/>
          <a:p>
            <a:r>
              <a:rPr lang="en-GB" dirty="0"/>
              <a:t>Research Methods and Practices</a:t>
            </a:r>
          </a:p>
        </p:txBody>
      </p:sp>
      <p:sp>
        <p:nvSpPr>
          <p:cNvPr id="11" name="Slide Number Placeholder 10">
            <a:extLst>
              <a:ext uri="{FF2B5EF4-FFF2-40B4-BE49-F238E27FC236}">
                <a16:creationId xmlns:a16="http://schemas.microsoft.com/office/drawing/2014/main" id="{3B2BEFF5-B488-1241-9909-6C207783CD74}"/>
              </a:ext>
            </a:extLst>
          </p:cNvPr>
          <p:cNvSpPr>
            <a:spLocks noGrp="1"/>
          </p:cNvSpPr>
          <p:nvPr>
            <p:ph type="sldNum" sz="quarter" idx="15"/>
          </p:nvPr>
        </p:nvSpPr>
        <p:spPr/>
        <p:txBody>
          <a:bodyPr/>
          <a:lstStyle/>
          <a:p>
            <a:fld id="{75DCE609-0764-2E4D-8C1E-D04E28B45CD8}" type="slidenum">
              <a:rPr lang="en-US" smtClean="0"/>
              <a:pPr/>
              <a:t>9</a:t>
            </a:fld>
            <a:endParaRPr lang="en-US" dirty="0"/>
          </a:p>
        </p:txBody>
      </p:sp>
    </p:spTree>
    <p:extLst>
      <p:ext uri="{BB962C8B-B14F-4D97-AF65-F5344CB8AC3E}">
        <p14:creationId xmlns:p14="http://schemas.microsoft.com/office/powerpoint/2010/main" val="4147491080"/>
      </p:ext>
    </p:extLst>
  </p:cSld>
  <p:clrMapOvr>
    <a:masterClrMapping/>
  </p:clrMapOvr>
</p:sld>
</file>

<file path=ppt/theme/theme1.xml><?xml version="1.0" encoding="utf-8"?>
<a:theme xmlns:a="http://schemas.openxmlformats.org/drawingml/2006/main" name="Office Theme">
  <a:themeElements>
    <a:clrScheme name="UAL">
      <a:dk1>
        <a:srgbClr val="000000"/>
      </a:dk1>
      <a:lt1>
        <a:srgbClr val="FFFFFF"/>
      </a:lt1>
      <a:dk2>
        <a:srgbClr val="00757A"/>
      </a:dk2>
      <a:lt2>
        <a:srgbClr val="2DA096"/>
      </a:lt2>
      <a:accent1>
        <a:srgbClr val="5DBBA8"/>
      </a:accent1>
      <a:accent2>
        <a:srgbClr val="F2B33E"/>
      </a:accent2>
      <a:accent3>
        <a:srgbClr val="FDDA3C"/>
      </a:accent3>
      <a:accent4>
        <a:srgbClr val="BC2353"/>
      </a:accent4>
      <a:accent5>
        <a:srgbClr val="E05383"/>
      </a:accent5>
      <a:accent6>
        <a:srgbClr val="DF5329"/>
      </a:accent6>
      <a:hlink>
        <a:srgbClr val="EC952D"/>
      </a:hlink>
      <a:folHlink>
        <a:srgbClr val="0089C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24335</TotalTime>
  <Words>2046</Words>
  <Application>Microsoft Macintosh PowerPoint</Application>
  <PresentationFormat>Widescreen</PresentationFormat>
  <Paragraphs>252</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Arial MT Light</vt:lpstr>
      <vt:lpstr>Calibri</vt:lpstr>
      <vt:lpstr>Cera Stencil PRO</vt:lpstr>
      <vt:lpstr>Office Theme</vt:lpstr>
      <vt:lpstr>Research Methods and Practices </vt:lpstr>
      <vt:lpstr>Today’s session</vt:lpstr>
      <vt:lpstr>Today’s session </vt:lpstr>
      <vt:lpstr>Q&amp;A</vt:lpstr>
      <vt:lpstr>Structure of the unit: </vt:lpstr>
      <vt:lpstr>Learning Outcomes </vt:lpstr>
      <vt:lpstr>Summative Assessment  Submission  Part 1 - Friday 22 March 2024, 5pm [adjusted 5 April]   Part 2 - Monday 1 July 2024, 5pm [adjusted 15 July]  </vt:lpstr>
      <vt:lpstr>Summative Assessment: Part 1  Submission: Friday 22 March 2024, 5pm  </vt:lpstr>
      <vt:lpstr>Summative Assessment: Part 2  Submission: Monday 1 July 2024, 5pm </vt:lpstr>
      <vt:lpstr>Summative Assessment  Submission Friday 22 March 2024, 5pm  </vt:lpstr>
      <vt:lpstr>Summative Assessment  Submission Friday 22 March 2024, 5pm  </vt:lpstr>
      <vt:lpstr>Summative Assessment  Submission Monday 1 July 2024, 5pm </vt:lpstr>
      <vt:lpstr>Summative Assessment  Submission Monday 1 July 2024, 5pm </vt:lpstr>
      <vt:lpstr>Who are we as researchers?</vt:lpstr>
      <vt:lpstr>What comes to mind when you think about research methodology? </vt:lpstr>
      <vt:lpstr>What does research mean for us? What is the purpose of research? </vt:lpstr>
      <vt:lpstr>How do we go about thinking about research?</vt:lpstr>
      <vt:lpstr>Some important concepts we will be dealing with</vt:lpstr>
      <vt:lpstr>BREAK</vt:lpstr>
      <vt:lpstr>What is a paradigm?</vt:lpstr>
      <vt:lpstr>Paradigm   </vt:lpstr>
      <vt:lpstr>What do we understand by Ontology? </vt:lpstr>
      <vt:lpstr>Ontological considerations</vt:lpstr>
      <vt:lpstr>What do we understand by Epistemology?</vt:lpstr>
      <vt:lpstr>Epistemological considerations</vt:lpstr>
      <vt:lpstr>It is also important to consider the following:</vt:lpstr>
      <vt:lpstr>CRITICAL READING &amp; DISCUSSION OF GRIX (2002)</vt:lpstr>
      <vt:lpstr>For next session review and critique 2 of the following articles</vt:lpstr>
      <vt:lpstr>References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Mirja Valkeasuo</dc:creator>
  <cp:lastModifiedBy>Catherine Smith</cp:lastModifiedBy>
  <cp:revision>94</cp:revision>
  <cp:lastPrinted>2020-01-20T20:21:14Z</cp:lastPrinted>
  <dcterms:created xsi:type="dcterms:W3CDTF">2019-08-13T15:54:07Z</dcterms:created>
  <dcterms:modified xsi:type="dcterms:W3CDTF">2024-01-12T11:43:50Z</dcterms:modified>
</cp:coreProperties>
</file>