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sldIdLst>
    <p:sldId id="257" r:id="rId2"/>
    <p:sldId id="279" r:id="rId3"/>
    <p:sldId id="326" r:id="rId4"/>
    <p:sldId id="316" r:id="rId5"/>
    <p:sldId id="320" r:id="rId6"/>
    <p:sldId id="328" r:id="rId7"/>
    <p:sldId id="296" r:id="rId8"/>
    <p:sldId id="318" r:id="rId9"/>
    <p:sldId id="295" r:id="rId10"/>
    <p:sldId id="299" r:id="rId11"/>
    <p:sldId id="297" r:id="rId12"/>
    <p:sldId id="306" r:id="rId13"/>
    <p:sldId id="305" r:id="rId14"/>
    <p:sldId id="302" r:id="rId15"/>
    <p:sldId id="301" r:id="rId16"/>
    <p:sldId id="307" r:id="rId17"/>
    <p:sldId id="298" r:id="rId18"/>
    <p:sldId id="310" r:id="rId19"/>
    <p:sldId id="329" r:id="rId20"/>
    <p:sldId id="32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596"/>
    <p:restoredTop sz="80320" autoAdjust="0"/>
  </p:normalViewPr>
  <p:slideViewPr>
    <p:cSldViewPr snapToGrid="0" snapToObjects="1">
      <p:cViewPr varScale="1">
        <p:scale>
          <a:sx n="85" d="100"/>
          <a:sy n="85" d="100"/>
        </p:scale>
        <p:origin x="1712" y="17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56" d="100"/>
          <a:sy n="56" d="100"/>
        </p:scale>
        <p:origin x="-3328"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540C6B-B0F1-D641-8E9C-4A11F3D8ABF3}" type="doc">
      <dgm:prSet loTypeId="urn:microsoft.com/office/officeart/2005/8/layout/process1" loCatId="" qsTypeId="urn:microsoft.com/office/officeart/2005/8/quickstyle/simple4" qsCatId="simple" csTypeId="urn:microsoft.com/office/officeart/2005/8/colors/accent1_2" csCatId="accent1" phldr="1"/>
      <dgm:spPr/>
    </dgm:pt>
    <dgm:pt modelId="{A5EA0512-7146-6C41-A61A-C40D36D12104}">
      <dgm:prSet phldrT="[Text]"/>
      <dgm:spPr>
        <a:solidFill>
          <a:srgbClr val="FFFF00"/>
        </a:solidFill>
      </dgm:spPr>
      <dgm:t>
        <a:bodyPr vert="horz" anchor="t" anchorCtr="0"/>
        <a:lstStyle/>
        <a:p>
          <a:r>
            <a:rPr lang="en-US" b="1" dirty="0">
              <a:solidFill>
                <a:schemeClr val="tx1"/>
              </a:solidFill>
            </a:rPr>
            <a:t>Research Methods &amp; Practices</a:t>
          </a:r>
        </a:p>
        <a:p>
          <a:r>
            <a:rPr lang="en-US" dirty="0">
              <a:solidFill>
                <a:schemeClr val="tx1"/>
              </a:solidFill>
            </a:rPr>
            <a:t>(40 credits)</a:t>
          </a:r>
        </a:p>
        <a:p>
          <a:r>
            <a:rPr lang="en-US" dirty="0">
              <a:solidFill>
                <a:schemeClr val="tx1"/>
              </a:solidFill>
            </a:rPr>
            <a:t>spring &amp; summer terms</a:t>
          </a:r>
        </a:p>
        <a:p>
          <a:r>
            <a:rPr lang="en-US" dirty="0">
              <a:solidFill>
                <a:schemeClr val="tx1"/>
              </a:solidFill>
            </a:rPr>
            <a:t>Unit leads: John &amp; </a:t>
          </a:r>
          <a:r>
            <a:rPr lang="en-US" dirty="0" err="1">
              <a:solidFill>
                <a:schemeClr val="tx1"/>
              </a:solidFill>
            </a:rPr>
            <a:t>Frederico</a:t>
          </a:r>
          <a:endParaRPr lang="en-US" dirty="0">
            <a:solidFill>
              <a:schemeClr val="tx1"/>
            </a:solidFill>
          </a:endParaRPr>
        </a:p>
      </dgm:t>
    </dgm:pt>
    <dgm:pt modelId="{A515BDFB-1F6C-D34E-99D1-978D7DA9A9D0}" type="parTrans" cxnId="{4C6CAA9C-4CC4-9A48-8CD3-E39CE69237AD}">
      <dgm:prSet/>
      <dgm:spPr/>
      <dgm:t>
        <a:bodyPr/>
        <a:lstStyle/>
        <a:p>
          <a:endParaRPr lang="en-US"/>
        </a:p>
      </dgm:t>
    </dgm:pt>
    <dgm:pt modelId="{92ADAB51-8B84-E646-B47F-B3663E78DF30}" type="sibTrans" cxnId="{4C6CAA9C-4CC4-9A48-8CD3-E39CE69237AD}">
      <dgm:prSet/>
      <dgm:spPr>
        <a:solidFill>
          <a:schemeClr val="tx1"/>
        </a:solidFill>
      </dgm:spPr>
      <dgm:t>
        <a:bodyPr/>
        <a:lstStyle/>
        <a:p>
          <a:endParaRPr lang="en-US"/>
        </a:p>
      </dgm:t>
    </dgm:pt>
    <dgm:pt modelId="{173A610E-06FC-0743-B1C6-8042FF834495}">
      <dgm:prSet phldrT="[Text]"/>
      <dgm:spPr>
        <a:solidFill>
          <a:srgbClr val="92D050"/>
        </a:solidFill>
      </dgm:spPr>
      <dgm:t>
        <a:bodyPr/>
        <a:lstStyle/>
        <a:p>
          <a:r>
            <a:rPr lang="en-US" b="1" dirty="0">
              <a:solidFill>
                <a:schemeClr val="tx1"/>
              </a:solidFill>
            </a:rPr>
            <a:t>Major Project</a:t>
          </a:r>
        </a:p>
        <a:p>
          <a:r>
            <a:rPr lang="en-US" dirty="0">
              <a:solidFill>
                <a:schemeClr val="tx1"/>
              </a:solidFill>
            </a:rPr>
            <a:t>(60 credits)</a:t>
          </a:r>
        </a:p>
        <a:p>
          <a:r>
            <a:rPr lang="en-US" dirty="0">
              <a:solidFill>
                <a:schemeClr val="tx1"/>
              </a:solidFill>
            </a:rPr>
            <a:t>autumn, spring, summer terms</a:t>
          </a:r>
        </a:p>
        <a:p>
          <a:r>
            <a:rPr lang="en-US" dirty="0">
              <a:solidFill>
                <a:schemeClr val="tx1"/>
              </a:solidFill>
            </a:rPr>
            <a:t>Unit lead:</a:t>
          </a:r>
          <a:br>
            <a:rPr lang="en-US" dirty="0">
              <a:solidFill>
                <a:schemeClr val="tx1"/>
              </a:solidFill>
            </a:rPr>
          </a:br>
          <a:r>
            <a:rPr lang="en-US" dirty="0">
              <a:solidFill>
                <a:schemeClr val="tx1"/>
              </a:solidFill>
            </a:rPr>
            <a:t>Catherine</a:t>
          </a:r>
        </a:p>
      </dgm:t>
    </dgm:pt>
    <dgm:pt modelId="{3AE37D34-A94B-9145-9DCE-44F3E28DCD11}" type="parTrans" cxnId="{5ABB84CC-6F44-994D-8796-A8BEAB44889B}">
      <dgm:prSet/>
      <dgm:spPr/>
      <dgm:t>
        <a:bodyPr/>
        <a:lstStyle/>
        <a:p>
          <a:endParaRPr lang="en-US"/>
        </a:p>
      </dgm:t>
    </dgm:pt>
    <dgm:pt modelId="{DA704D67-4E53-F245-A8D3-36B777F46C90}" type="sibTrans" cxnId="{5ABB84CC-6F44-994D-8796-A8BEAB44889B}">
      <dgm:prSet/>
      <dgm:spPr>
        <a:solidFill>
          <a:schemeClr val="tx1"/>
        </a:solidFill>
      </dgm:spPr>
      <dgm:t>
        <a:bodyPr/>
        <a:lstStyle/>
        <a:p>
          <a:endParaRPr lang="en-US"/>
        </a:p>
      </dgm:t>
    </dgm:pt>
    <dgm:pt modelId="{2E245B51-B549-9B4D-94AF-D3BD130F36DA}">
      <dgm:prSet phldrT="[Text]"/>
      <dgm:spPr>
        <a:solidFill>
          <a:srgbClr val="00B0F0"/>
        </a:solidFill>
      </dgm:spPr>
      <dgm:t>
        <a:bodyPr/>
        <a:lstStyle/>
        <a:p>
          <a:r>
            <a:rPr lang="en-US" b="1" dirty="0">
              <a:solidFill>
                <a:schemeClr val="tx1"/>
              </a:solidFill>
            </a:rPr>
            <a:t>Dissemination &amp; Impact</a:t>
          </a:r>
        </a:p>
        <a:p>
          <a:r>
            <a:rPr lang="en-US" dirty="0">
              <a:solidFill>
                <a:schemeClr val="tx1"/>
              </a:solidFill>
            </a:rPr>
            <a:t>(20 credits)</a:t>
          </a:r>
        </a:p>
        <a:p>
          <a:r>
            <a:rPr lang="en-US" dirty="0">
              <a:solidFill>
                <a:schemeClr val="tx1"/>
              </a:solidFill>
            </a:rPr>
            <a:t>autumn term </a:t>
          </a:r>
        </a:p>
        <a:p>
          <a:r>
            <a:rPr lang="en-US" dirty="0">
              <a:solidFill>
                <a:schemeClr val="tx1"/>
              </a:solidFill>
            </a:rPr>
            <a:t>Unit leads: Catherine &amp; John</a:t>
          </a:r>
        </a:p>
      </dgm:t>
    </dgm:pt>
    <dgm:pt modelId="{004F6324-3DE4-4844-AD1C-4FC581E15238}" type="parTrans" cxnId="{4B7CB860-49E6-904A-9316-DD22EAD53CB7}">
      <dgm:prSet/>
      <dgm:spPr/>
      <dgm:t>
        <a:bodyPr/>
        <a:lstStyle/>
        <a:p>
          <a:endParaRPr lang="en-US"/>
        </a:p>
      </dgm:t>
    </dgm:pt>
    <dgm:pt modelId="{8F11D4E6-2599-2446-BD2C-34F8FD5DB5BF}" type="sibTrans" cxnId="{4B7CB860-49E6-904A-9316-DD22EAD53CB7}">
      <dgm:prSet/>
      <dgm:spPr/>
      <dgm:t>
        <a:bodyPr/>
        <a:lstStyle/>
        <a:p>
          <a:endParaRPr lang="en-US"/>
        </a:p>
      </dgm:t>
    </dgm:pt>
    <dgm:pt modelId="{69043EE0-C7F0-B243-B60D-5BA3956976F3}" type="pres">
      <dgm:prSet presAssocID="{D3540C6B-B0F1-D641-8E9C-4A11F3D8ABF3}" presName="Name0" presStyleCnt="0">
        <dgm:presLayoutVars>
          <dgm:dir/>
          <dgm:resizeHandles val="exact"/>
        </dgm:presLayoutVars>
      </dgm:prSet>
      <dgm:spPr/>
    </dgm:pt>
    <dgm:pt modelId="{E22C6ED6-AAB6-A449-934D-6803278B5DD8}" type="pres">
      <dgm:prSet presAssocID="{A5EA0512-7146-6C41-A61A-C40D36D12104}" presName="node" presStyleLbl="node1" presStyleIdx="0" presStyleCnt="3">
        <dgm:presLayoutVars>
          <dgm:bulletEnabled val="1"/>
        </dgm:presLayoutVars>
      </dgm:prSet>
      <dgm:spPr/>
    </dgm:pt>
    <dgm:pt modelId="{F297FD5A-991E-DC4A-8AAA-80861AAF9F90}" type="pres">
      <dgm:prSet presAssocID="{92ADAB51-8B84-E646-B47F-B3663E78DF30}" presName="sibTrans" presStyleLbl="sibTrans2D1" presStyleIdx="0" presStyleCnt="2"/>
      <dgm:spPr/>
    </dgm:pt>
    <dgm:pt modelId="{93B5CEFA-9DD7-0246-B1C2-94A4E56EE079}" type="pres">
      <dgm:prSet presAssocID="{92ADAB51-8B84-E646-B47F-B3663E78DF30}" presName="connectorText" presStyleLbl="sibTrans2D1" presStyleIdx="0" presStyleCnt="2"/>
      <dgm:spPr/>
    </dgm:pt>
    <dgm:pt modelId="{3B2EE7FA-4468-2D4E-A100-36E1081F08EA}" type="pres">
      <dgm:prSet presAssocID="{173A610E-06FC-0743-B1C6-8042FF834495}" presName="node" presStyleLbl="node1" presStyleIdx="1" presStyleCnt="3">
        <dgm:presLayoutVars>
          <dgm:bulletEnabled val="1"/>
        </dgm:presLayoutVars>
      </dgm:prSet>
      <dgm:spPr/>
    </dgm:pt>
    <dgm:pt modelId="{AFA2940F-580C-FC4E-9754-C40FEF19A449}" type="pres">
      <dgm:prSet presAssocID="{DA704D67-4E53-F245-A8D3-36B777F46C90}" presName="sibTrans" presStyleLbl="sibTrans2D1" presStyleIdx="1" presStyleCnt="2"/>
      <dgm:spPr/>
    </dgm:pt>
    <dgm:pt modelId="{B5810EAD-0432-1A4F-99D7-5494442D5FAE}" type="pres">
      <dgm:prSet presAssocID="{DA704D67-4E53-F245-A8D3-36B777F46C90}" presName="connectorText" presStyleLbl="sibTrans2D1" presStyleIdx="1" presStyleCnt="2"/>
      <dgm:spPr/>
    </dgm:pt>
    <dgm:pt modelId="{192053C9-879F-0B48-871B-8BE5EEE14C61}" type="pres">
      <dgm:prSet presAssocID="{2E245B51-B549-9B4D-94AF-D3BD130F36DA}" presName="node" presStyleLbl="node1" presStyleIdx="2" presStyleCnt="3">
        <dgm:presLayoutVars>
          <dgm:bulletEnabled val="1"/>
        </dgm:presLayoutVars>
      </dgm:prSet>
      <dgm:spPr/>
    </dgm:pt>
  </dgm:ptLst>
  <dgm:cxnLst>
    <dgm:cxn modelId="{2A8F7707-91E6-3F4F-BFDC-FBF529DBC3C5}" type="presOf" srcId="{DA704D67-4E53-F245-A8D3-36B777F46C90}" destId="{B5810EAD-0432-1A4F-99D7-5494442D5FAE}" srcOrd="1" destOrd="0" presId="urn:microsoft.com/office/officeart/2005/8/layout/process1"/>
    <dgm:cxn modelId="{2741E408-EC99-DA4D-A96E-CEDF8370C9FD}" type="presOf" srcId="{D3540C6B-B0F1-D641-8E9C-4A11F3D8ABF3}" destId="{69043EE0-C7F0-B243-B60D-5BA3956976F3}" srcOrd="0" destOrd="0" presId="urn:microsoft.com/office/officeart/2005/8/layout/process1"/>
    <dgm:cxn modelId="{F418E33A-C9B0-7E4C-A1C4-E9CD988ABEAA}" type="presOf" srcId="{92ADAB51-8B84-E646-B47F-B3663E78DF30}" destId="{F297FD5A-991E-DC4A-8AAA-80861AAF9F90}" srcOrd="0" destOrd="0" presId="urn:microsoft.com/office/officeart/2005/8/layout/process1"/>
    <dgm:cxn modelId="{EEF85759-6742-0544-B8B5-3D39265573D7}" type="presOf" srcId="{2E245B51-B549-9B4D-94AF-D3BD130F36DA}" destId="{192053C9-879F-0B48-871B-8BE5EEE14C61}" srcOrd="0" destOrd="0" presId="urn:microsoft.com/office/officeart/2005/8/layout/process1"/>
    <dgm:cxn modelId="{4B7CB860-49E6-904A-9316-DD22EAD53CB7}" srcId="{D3540C6B-B0F1-D641-8E9C-4A11F3D8ABF3}" destId="{2E245B51-B549-9B4D-94AF-D3BD130F36DA}" srcOrd="2" destOrd="0" parTransId="{004F6324-3DE4-4844-AD1C-4FC581E15238}" sibTransId="{8F11D4E6-2599-2446-BD2C-34F8FD5DB5BF}"/>
    <dgm:cxn modelId="{35938461-E970-1B46-9BED-815B2EED910E}" type="presOf" srcId="{173A610E-06FC-0743-B1C6-8042FF834495}" destId="{3B2EE7FA-4468-2D4E-A100-36E1081F08EA}" srcOrd="0" destOrd="0" presId="urn:microsoft.com/office/officeart/2005/8/layout/process1"/>
    <dgm:cxn modelId="{064ADC8B-6AD1-C84B-A085-9714E9BBCDA9}" type="presOf" srcId="{92ADAB51-8B84-E646-B47F-B3663E78DF30}" destId="{93B5CEFA-9DD7-0246-B1C2-94A4E56EE079}" srcOrd="1" destOrd="0" presId="urn:microsoft.com/office/officeart/2005/8/layout/process1"/>
    <dgm:cxn modelId="{4C6CAA9C-4CC4-9A48-8CD3-E39CE69237AD}" srcId="{D3540C6B-B0F1-D641-8E9C-4A11F3D8ABF3}" destId="{A5EA0512-7146-6C41-A61A-C40D36D12104}" srcOrd="0" destOrd="0" parTransId="{A515BDFB-1F6C-D34E-99D1-978D7DA9A9D0}" sibTransId="{92ADAB51-8B84-E646-B47F-B3663E78DF30}"/>
    <dgm:cxn modelId="{5ABB84CC-6F44-994D-8796-A8BEAB44889B}" srcId="{D3540C6B-B0F1-D641-8E9C-4A11F3D8ABF3}" destId="{173A610E-06FC-0743-B1C6-8042FF834495}" srcOrd="1" destOrd="0" parTransId="{3AE37D34-A94B-9145-9DCE-44F3E28DCD11}" sibTransId="{DA704D67-4E53-F245-A8D3-36B777F46C90}"/>
    <dgm:cxn modelId="{341836D9-D5AE-214E-97E5-DDB3F5A790D1}" type="presOf" srcId="{A5EA0512-7146-6C41-A61A-C40D36D12104}" destId="{E22C6ED6-AAB6-A449-934D-6803278B5DD8}" srcOrd="0" destOrd="0" presId="urn:microsoft.com/office/officeart/2005/8/layout/process1"/>
    <dgm:cxn modelId="{5C973CE3-8CBC-D44F-A5EA-537F33320E6D}" type="presOf" srcId="{DA704D67-4E53-F245-A8D3-36B777F46C90}" destId="{AFA2940F-580C-FC4E-9754-C40FEF19A449}" srcOrd="0" destOrd="0" presId="urn:microsoft.com/office/officeart/2005/8/layout/process1"/>
    <dgm:cxn modelId="{0C3C8691-9631-134D-A65D-89F54E2C6114}" type="presParOf" srcId="{69043EE0-C7F0-B243-B60D-5BA3956976F3}" destId="{E22C6ED6-AAB6-A449-934D-6803278B5DD8}" srcOrd="0" destOrd="0" presId="urn:microsoft.com/office/officeart/2005/8/layout/process1"/>
    <dgm:cxn modelId="{C30C095C-F53D-0B4F-A30E-8302313E1186}" type="presParOf" srcId="{69043EE0-C7F0-B243-B60D-5BA3956976F3}" destId="{F297FD5A-991E-DC4A-8AAA-80861AAF9F90}" srcOrd="1" destOrd="0" presId="urn:microsoft.com/office/officeart/2005/8/layout/process1"/>
    <dgm:cxn modelId="{96D34407-C713-4C4C-AB22-024A64CDAEB9}" type="presParOf" srcId="{F297FD5A-991E-DC4A-8AAA-80861AAF9F90}" destId="{93B5CEFA-9DD7-0246-B1C2-94A4E56EE079}" srcOrd="0" destOrd="0" presId="urn:microsoft.com/office/officeart/2005/8/layout/process1"/>
    <dgm:cxn modelId="{8AA18E8E-189C-6B4F-88C1-48EB2A43D759}" type="presParOf" srcId="{69043EE0-C7F0-B243-B60D-5BA3956976F3}" destId="{3B2EE7FA-4468-2D4E-A100-36E1081F08EA}" srcOrd="2" destOrd="0" presId="urn:microsoft.com/office/officeart/2005/8/layout/process1"/>
    <dgm:cxn modelId="{73A93152-C836-5345-867B-4669B8B6F77F}" type="presParOf" srcId="{69043EE0-C7F0-B243-B60D-5BA3956976F3}" destId="{AFA2940F-580C-FC4E-9754-C40FEF19A449}" srcOrd="3" destOrd="0" presId="urn:microsoft.com/office/officeart/2005/8/layout/process1"/>
    <dgm:cxn modelId="{72F603AF-02C3-8F49-ABFB-A4AF592560E8}" type="presParOf" srcId="{AFA2940F-580C-FC4E-9754-C40FEF19A449}" destId="{B5810EAD-0432-1A4F-99D7-5494442D5FAE}" srcOrd="0" destOrd="0" presId="urn:microsoft.com/office/officeart/2005/8/layout/process1"/>
    <dgm:cxn modelId="{A137F18E-2728-9A41-A969-104E1EE94CAB}" type="presParOf" srcId="{69043EE0-C7F0-B243-B60D-5BA3956976F3}" destId="{192053C9-879F-0B48-871B-8BE5EEE14C61}"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C6ED6-AAB6-A449-934D-6803278B5DD8}">
      <dsp:nvSpPr>
        <dsp:cNvPr id="0" name=""/>
        <dsp:cNvSpPr/>
      </dsp:nvSpPr>
      <dsp:spPr>
        <a:xfrm>
          <a:off x="5357" y="541213"/>
          <a:ext cx="1601390" cy="2041773"/>
        </a:xfrm>
        <a:prstGeom prst="roundRect">
          <a:avLst>
            <a:gd name="adj" fmla="val 10000"/>
          </a:avLst>
        </a:prstGeom>
        <a:solidFill>
          <a:srgbClr val="FFFF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t"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Research Methods &amp; Practices</a:t>
          </a:r>
        </a:p>
        <a:p>
          <a:pPr marL="0" lvl="0" indent="0" algn="ctr" defTabSz="666750">
            <a:lnSpc>
              <a:spcPct val="90000"/>
            </a:lnSpc>
            <a:spcBef>
              <a:spcPct val="0"/>
            </a:spcBef>
            <a:spcAft>
              <a:spcPct val="35000"/>
            </a:spcAft>
            <a:buNone/>
          </a:pPr>
          <a:r>
            <a:rPr lang="en-US" sz="1500" kern="1200" dirty="0">
              <a:solidFill>
                <a:schemeClr val="tx1"/>
              </a:solidFill>
            </a:rPr>
            <a:t>(40 credits)</a:t>
          </a:r>
        </a:p>
        <a:p>
          <a:pPr marL="0" lvl="0" indent="0" algn="ctr" defTabSz="666750">
            <a:lnSpc>
              <a:spcPct val="90000"/>
            </a:lnSpc>
            <a:spcBef>
              <a:spcPct val="0"/>
            </a:spcBef>
            <a:spcAft>
              <a:spcPct val="35000"/>
            </a:spcAft>
            <a:buNone/>
          </a:pPr>
          <a:r>
            <a:rPr lang="en-US" sz="1500" kern="1200" dirty="0">
              <a:solidFill>
                <a:schemeClr val="tx1"/>
              </a:solidFill>
            </a:rPr>
            <a:t>spring &amp; summer terms</a:t>
          </a:r>
        </a:p>
        <a:p>
          <a:pPr marL="0" lvl="0" indent="0" algn="ctr" defTabSz="666750">
            <a:lnSpc>
              <a:spcPct val="90000"/>
            </a:lnSpc>
            <a:spcBef>
              <a:spcPct val="0"/>
            </a:spcBef>
            <a:spcAft>
              <a:spcPct val="35000"/>
            </a:spcAft>
            <a:buNone/>
          </a:pPr>
          <a:r>
            <a:rPr lang="en-US" sz="1500" kern="1200" dirty="0">
              <a:solidFill>
                <a:schemeClr val="tx1"/>
              </a:solidFill>
            </a:rPr>
            <a:t>Unit leads: John &amp; </a:t>
          </a:r>
          <a:r>
            <a:rPr lang="en-US" sz="1500" kern="1200" dirty="0" err="1">
              <a:solidFill>
                <a:schemeClr val="tx1"/>
              </a:solidFill>
            </a:rPr>
            <a:t>Frederico</a:t>
          </a:r>
          <a:endParaRPr lang="en-US" sz="1500" kern="1200" dirty="0">
            <a:solidFill>
              <a:schemeClr val="tx1"/>
            </a:solidFill>
          </a:endParaRPr>
        </a:p>
      </dsp:txBody>
      <dsp:txXfrm>
        <a:off x="52260" y="588116"/>
        <a:ext cx="1507584" cy="1947967"/>
      </dsp:txXfrm>
    </dsp:sp>
    <dsp:sp modelId="{F297FD5A-991E-DC4A-8AAA-80861AAF9F90}">
      <dsp:nvSpPr>
        <dsp:cNvPr id="0" name=""/>
        <dsp:cNvSpPr/>
      </dsp:nvSpPr>
      <dsp:spPr>
        <a:xfrm>
          <a:off x="1766887" y="1363527"/>
          <a:ext cx="339494" cy="397144"/>
        </a:xfrm>
        <a:prstGeom prst="rightArrow">
          <a:avLst>
            <a:gd name="adj1" fmla="val 60000"/>
            <a:gd name="adj2" fmla="val 50000"/>
          </a:avLst>
        </a:prstGeom>
        <a:solidFill>
          <a:schemeClr val="tx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766887" y="1442956"/>
        <a:ext cx="237646" cy="238286"/>
      </dsp:txXfrm>
    </dsp:sp>
    <dsp:sp modelId="{3B2EE7FA-4468-2D4E-A100-36E1081F08EA}">
      <dsp:nvSpPr>
        <dsp:cNvPr id="0" name=""/>
        <dsp:cNvSpPr/>
      </dsp:nvSpPr>
      <dsp:spPr>
        <a:xfrm>
          <a:off x="2247304" y="541213"/>
          <a:ext cx="1601390" cy="2041773"/>
        </a:xfrm>
        <a:prstGeom prst="roundRect">
          <a:avLst>
            <a:gd name="adj" fmla="val 10000"/>
          </a:avLst>
        </a:prstGeom>
        <a:solidFill>
          <a:srgbClr val="92D05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Major Project</a:t>
          </a:r>
        </a:p>
        <a:p>
          <a:pPr marL="0" lvl="0" indent="0" algn="ctr" defTabSz="666750">
            <a:lnSpc>
              <a:spcPct val="90000"/>
            </a:lnSpc>
            <a:spcBef>
              <a:spcPct val="0"/>
            </a:spcBef>
            <a:spcAft>
              <a:spcPct val="35000"/>
            </a:spcAft>
            <a:buNone/>
          </a:pPr>
          <a:r>
            <a:rPr lang="en-US" sz="1500" kern="1200" dirty="0">
              <a:solidFill>
                <a:schemeClr val="tx1"/>
              </a:solidFill>
            </a:rPr>
            <a:t>(60 credits)</a:t>
          </a:r>
        </a:p>
        <a:p>
          <a:pPr marL="0" lvl="0" indent="0" algn="ctr" defTabSz="666750">
            <a:lnSpc>
              <a:spcPct val="90000"/>
            </a:lnSpc>
            <a:spcBef>
              <a:spcPct val="0"/>
            </a:spcBef>
            <a:spcAft>
              <a:spcPct val="35000"/>
            </a:spcAft>
            <a:buNone/>
          </a:pPr>
          <a:r>
            <a:rPr lang="en-US" sz="1500" kern="1200" dirty="0">
              <a:solidFill>
                <a:schemeClr val="tx1"/>
              </a:solidFill>
            </a:rPr>
            <a:t>autumn, spring, summer terms</a:t>
          </a:r>
        </a:p>
        <a:p>
          <a:pPr marL="0" lvl="0" indent="0" algn="ctr" defTabSz="666750">
            <a:lnSpc>
              <a:spcPct val="90000"/>
            </a:lnSpc>
            <a:spcBef>
              <a:spcPct val="0"/>
            </a:spcBef>
            <a:spcAft>
              <a:spcPct val="35000"/>
            </a:spcAft>
            <a:buNone/>
          </a:pPr>
          <a:r>
            <a:rPr lang="en-US" sz="1500" kern="1200" dirty="0">
              <a:solidFill>
                <a:schemeClr val="tx1"/>
              </a:solidFill>
            </a:rPr>
            <a:t>Unit lead:</a:t>
          </a:r>
          <a:br>
            <a:rPr lang="en-US" sz="1500" kern="1200" dirty="0">
              <a:solidFill>
                <a:schemeClr val="tx1"/>
              </a:solidFill>
            </a:rPr>
          </a:br>
          <a:r>
            <a:rPr lang="en-US" sz="1500" kern="1200" dirty="0">
              <a:solidFill>
                <a:schemeClr val="tx1"/>
              </a:solidFill>
            </a:rPr>
            <a:t>Catherine</a:t>
          </a:r>
        </a:p>
      </dsp:txBody>
      <dsp:txXfrm>
        <a:off x="2294207" y="588116"/>
        <a:ext cx="1507584" cy="1947967"/>
      </dsp:txXfrm>
    </dsp:sp>
    <dsp:sp modelId="{AFA2940F-580C-FC4E-9754-C40FEF19A449}">
      <dsp:nvSpPr>
        <dsp:cNvPr id="0" name=""/>
        <dsp:cNvSpPr/>
      </dsp:nvSpPr>
      <dsp:spPr>
        <a:xfrm>
          <a:off x="4008834" y="1363527"/>
          <a:ext cx="339494" cy="397144"/>
        </a:xfrm>
        <a:prstGeom prst="rightArrow">
          <a:avLst>
            <a:gd name="adj1" fmla="val 60000"/>
            <a:gd name="adj2" fmla="val 50000"/>
          </a:avLst>
        </a:prstGeom>
        <a:solidFill>
          <a:schemeClr val="tx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008834" y="1442956"/>
        <a:ext cx="237646" cy="238286"/>
      </dsp:txXfrm>
    </dsp:sp>
    <dsp:sp modelId="{192053C9-879F-0B48-871B-8BE5EEE14C61}">
      <dsp:nvSpPr>
        <dsp:cNvPr id="0" name=""/>
        <dsp:cNvSpPr/>
      </dsp:nvSpPr>
      <dsp:spPr>
        <a:xfrm>
          <a:off x="4489251" y="541213"/>
          <a:ext cx="1601390" cy="2041773"/>
        </a:xfrm>
        <a:prstGeom prst="roundRect">
          <a:avLst>
            <a:gd name="adj" fmla="val 10000"/>
          </a:avLst>
        </a:prstGeom>
        <a:solidFill>
          <a:srgbClr val="00B0F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Dissemination &amp; Impact</a:t>
          </a:r>
        </a:p>
        <a:p>
          <a:pPr marL="0" lvl="0" indent="0" algn="ctr" defTabSz="666750">
            <a:lnSpc>
              <a:spcPct val="90000"/>
            </a:lnSpc>
            <a:spcBef>
              <a:spcPct val="0"/>
            </a:spcBef>
            <a:spcAft>
              <a:spcPct val="35000"/>
            </a:spcAft>
            <a:buNone/>
          </a:pPr>
          <a:r>
            <a:rPr lang="en-US" sz="1500" kern="1200" dirty="0">
              <a:solidFill>
                <a:schemeClr val="tx1"/>
              </a:solidFill>
            </a:rPr>
            <a:t>(20 credits)</a:t>
          </a:r>
        </a:p>
        <a:p>
          <a:pPr marL="0" lvl="0" indent="0" algn="ctr" defTabSz="666750">
            <a:lnSpc>
              <a:spcPct val="90000"/>
            </a:lnSpc>
            <a:spcBef>
              <a:spcPct val="0"/>
            </a:spcBef>
            <a:spcAft>
              <a:spcPct val="35000"/>
            </a:spcAft>
            <a:buNone/>
          </a:pPr>
          <a:r>
            <a:rPr lang="en-US" sz="1500" kern="1200" dirty="0">
              <a:solidFill>
                <a:schemeClr val="tx1"/>
              </a:solidFill>
            </a:rPr>
            <a:t>autumn term </a:t>
          </a:r>
        </a:p>
        <a:p>
          <a:pPr marL="0" lvl="0" indent="0" algn="ctr" defTabSz="666750">
            <a:lnSpc>
              <a:spcPct val="90000"/>
            </a:lnSpc>
            <a:spcBef>
              <a:spcPct val="0"/>
            </a:spcBef>
            <a:spcAft>
              <a:spcPct val="35000"/>
            </a:spcAft>
            <a:buNone/>
          </a:pPr>
          <a:r>
            <a:rPr lang="en-US" sz="1500" kern="1200" dirty="0">
              <a:solidFill>
                <a:schemeClr val="tx1"/>
              </a:solidFill>
            </a:rPr>
            <a:t>Unit leads: Catherine &amp; John</a:t>
          </a:r>
        </a:p>
      </dsp:txBody>
      <dsp:txXfrm>
        <a:off x="4536154" y="588116"/>
        <a:ext cx="1507584" cy="194796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DBEB42-4701-0C43-B707-52424825379A}" type="datetimeFigureOut">
              <a:rPr lang="en-US" smtClean="0"/>
              <a:t>1/8/24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7CEB26-874D-384D-B3D7-163EE08FA2E6}" type="slidenum">
              <a:rPr lang="en-US" smtClean="0"/>
              <a:t>‹#›</a:t>
            </a:fld>
            <a:endParaRPr lang="en-US"/>
          </a:p>
        </p:txBody>
      </p:sp>
    </p:spTree>
    <p:extLst>
      <p:ext uri="{BB962C8B-B14F-4D97-AF65-F5344CB8AC3E}">
        <p14:creationId xmlns:p14="http://schemas.microsoft.com/office/powerpoint/2010/main" val="1948174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 to tutors. Each say a</a:t>
            </a:r>
            <a:r>
              <a:rPr lang="en-US" baseline="0" dirty="0"/>
              <a:t> few words about background.</a:t>
            </a:r>
            <a:endParaRPr lang="en-US" dirty="0"/>
          </a:p>
        </p:txBody>
      </p:sp>
      <p:sp>
        <p:nvSpPr>
          <p:cNvPr id="4" name="Slide Number Placeholder 3"/>
          <p:cNvSpPr>
            <a:spLocks noGrp="1"/>
          </p:cNvSpPr>
          <p:nvPr>
            <p:ph type="sldNum" sz="quarter" idx="10"/>
          </p:nvPr>
        </p:nvSpPr>
        <p:spPr/>
        <p:txBody>
          <a:bodyPr/>
          <a:lstStyle/>
          <a:p>
            <a:fld id="{6C7CEB26-874D-384D-B3D7-163EE08FA2E6}" type="slidenum">
              <a:rPr lang="en-US" smtClean="0"/>
              <a:t>1</a:t>
            </a:fld>
            <a:endParaRPr lang="en-US"/>
          </a:p>
        </p:txBody>
      </p:sp>
    </p:spTree>
    <p:extLst>
      <p:ext uri="{BB962C8B-B14F-4D97-AF65-F5344CB8AC3E}">
        <p14:creationId xmlns:p14="http://schemas.microsoft.com/office/powerpoint/2010/main" val="1806758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CEB26-874D-384D-B3D7-163EE08FA2E6}" type="slidenum">
              <a:rPr lang="en-US" smtClean="0"/>
              <a:t>10</a:t>
            </a:fld>
            <a:endParaRPr lang="en-US"/>
          </a:p>
        </p:txBody>
      </p:sp>
    </p:spTree>
    <p:extLst>
      <p:ext uri="{BB962C8B-B14F-4D97-AF65-F5344CB8AC3E}">
        <p14:creationId xmlns:p14="http://schemas.microsoft.com/office/powerpoint/2010/main" val="2047408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CEB26-874D-384D-B3D7-163EE08FA2E6}" type="slidenum">
              <a:rPr lang="en-US" smtClean="0"/>
              <a:t>11</a:t>
            </a:fld>
            <a:endParaRPr lang="en-US"/>
          </a:p>
        </p:txBody>
      </p:sp>
    </p:spTree>
    <p:extLst>
      <p:ext uri="{BB962C8B-B14F-4D97-AF65-F5344CB8AC3E}">
        <p14:creationId xmlns:p14="http://schemas.microsoft.com/office/powerpoint/2010/main" val="2062351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CEB26-874D-384D-B3D7-163EE08FA2E6}" type="slidenum">
              <a:rPr lang="en-US" smtClean="0"/>
              <a:t>12</a:t>
            </a:fld>
            <a:endParaRPr lang="en-US"/>
          </a:p>
        </p:txBody>
      </p:sp>
    </p:spTree>
    <p:extLst>
      <p:ext uri="{BB962C8B-B14F-4D97-AF65-F5344CB8AC3E}">
        <p14:creationId xmlns:p14="http://schemas.microsoft.com/office/powerpoint/2010/main" val="1971090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CEB26-874D-384D-B3D7-163EE08FA2E6}" type="slidenum">
              <a:rPr lang="en-US" smtClean="0"/>
              <a:t>13</a:t>
            </a:fld>
            <a:endParaRPr lang="en-US"/>
          </a:p>
        </p:txBody>
      </p:sp>
    </p:spTree>
    <p:extLst>
      <p:ext uri="{BB962C8B-B14F-4D97-AF65-F5344CB8AC3E}">
        <p14:creationId xmlns:p14="http://schemas.microsoft.com/office/powerpoint/2010/main" val="916689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CEB26-874D-384D-B3D7-163EE08FA2E6}" type="slidenum">
              <a:rPr lang="en-US" smtClean="0"/>
              <a:t>14</a:t>
            </a:fld>
            <a:endParaRPr lang="en-US"/>
          </a:p>
        </p:txBody>
      </p:sp>
    </p:spTree>
    <p:extLst>
      <p:ext uri="{BB962C8B-B14F-4D97-AF65-F5344CB8AC3E}">
        <p14:creationId xmlns:p14="http://schemas.microsoft.com/office/powerpoint/2010/main" val="294666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Moodle is our Virtual</a:t>
            </a:r>
            <a:r>
              <a:rPr lang="en-US" baseline="0" dirty="0"/>
              <a:t> Learning Environment (VLE). Show the course page. </a:t>
            </a:r>
            <a:endParaRPr lang="en-US" dirty="0"/>
          </a:p>
        </p:txBody>
      </p:sp>
      <p:sp>
        <p:nvSpPr>
          <p:cNvPr id="4" name="Slide Number Placeholder 3"/>
          <p:cNvSpPr>
            <a:spLocks noGrp="1"/>
          </p:cNvSpPr>
          <p:nvPr>
            <p:ph type="sldNum" sz="quarter" idx="10"/>
          </p:nvPr>
        </p:nvSpPr>
        <p:spPr/>
        <p:txBody>
          <a:bodyPr/>
          <a:lstStyle/>
          <a:p>
            <a:fld id="{6C7CEB26-874D-384D-B3D7-163EE08FA2E6}" type="slidenum">
              <a:rPr lang="en-US" smtClean="0"/>
              <a:t>15</a:t>
            </a:fld>
            <a:endParaRPr lang="en-US"/>
          </a:p>
        </p:txBody>
      </p:sp>
    </p:spTree>
    <p:extLst>
      <p:ext uri="{BB962C8B-B14F-4D97-AF65-F5344CB8AC3E}">
        <p14:creationId xmlns:p14="http://schemas.microsoft.com/office/powerpoint/2010/main" val="1597249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CEB26-874D-384D-B3D7-163EE08FA2E6}" type="slidenum">
              <a:rPr lang="en-US" smtClean="0"/>
              <a:t>16</a:t>
            </a:fld>
            <a:endParaRPr lang="en-US"/>
          </a:p>
        </p:txBody>
      </p:sp>
    </p:spTree>
    <p:extLst>
      <p:ext uri="{BB962C8B-B14F-4D97-AF65-F5344CB8AC3E}">
        <p14:creationId xmlns:p14="http://schemas.microsoft.com/office/powerpoint/2010/main" val="303112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need 2 for MA so you won’t have to attend it all.</a:t>
            </a:r>
          </a:p>
          <a:p>
            <a:r>
              <a:rPr lang="en-US" baseline="0" dirty="0"/>
              <a:t>Committee attendance as prof dev for leadership.</a:t>
            </a:r>
            <a:endParaRPr lang="en-US" dirty="0"/>
          </a:p>
        </p:txBody>
      </p:sp>
      <p:sp>
        <p:nvSpPr>
          <p:cNvPr id="4" name="Slide Number Placeholder 3"/>
          <p:cNvSpPr>
            <a:spLocks noGrp="1"/>
          </p:cNvSpPr>
          <p:nvPr>
            <p:ph type="sldNum" sz="quarter" idx="10"/>
          </p:nvPr>
        </p:nvSpPr>
        <p:spPr/>
        <p:txBody>
          <a:bodyPr/>
          <a:lstStyle/>
          <a:p>
            <a:fld id="{6C7CEB26-874D-384D-B3D7-163EE08FA2E6}" type="slidenum">
              <a:rPr lang="en-US" smtClean="0"/>
              <a:t>17</a:t>
            </a:fld>
            <a:endParaRPr lang="en-US"/>
          </a:p>
        </p:txBody>
      </p:sp>
    </p:spTree>
    <p:extLst>
      <p:ext uri="{BB962C8B-B14F-4D97-AF65-F5344CB8AC3E}">
        <p14:creationId xmlns:p14="http://schemas.microsoft.com/office/powerpoint/2010/main" val="933568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Move tables,</a:t>
            </a:r>
            <a:r>
              <a:rPr lang="en-US" baseline="0" dirty="0"/>
              <a:t> talk to new people. 15 mins. </a:t>
            </a:r>
            <a:endParaRPr lang="en-US" dirty="0"/>
          </a:p>
        </p:txBody>
      </p:sp>
      <p:sp>
        <p:nvSpPr>
          <p:cNvPr id="4" name="Slide Number Placeholder 3"/>
          <p:cNvSpPr>
            <a:spLocks noGrp="1"/>
          </p:cNvSpPr>
          <p:nvPr>
            <p:ph type="sldNum" sz="quarter" idx="10"/>
          </p:nvPr>
        </p:nvSpPr>
        <p:spPr/>
        <p:txBody>
          <a:bodyPr/>
          <a:lstStyle/>
          <a:p>
            <a:fld id="{6C7CEB26-874D-384D-B3D7-163EE08FA2E6}" type="slidenum">
              <a:rPr lang="en-US" smtClean="0"/>
              <a:t>18</a:t>
            </a:fld>
            <a:endParaRPr lang="en-US"/>
          </a:p>
        </p:txBody>
      </p:sp>
    </p:spTree>
    <p:extLst>
      <p:ext uri="{BB962C8B-B14F-4D97-AF65-F5344CB8AC3E}">
        <p14:creationId xmlns:p14="http://schemas.microsoft.com/office/powerpoint/2010/main" val="1014011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CEB26-874D-384D-B3D7-163EE08FA2E6}" type="slidenum">
              <a:rPr lang="en-US" smtClean="0"/>
              <a:t>19</a:t>
            </a:fld>
            <a:endParaRPr lang="en-US"/>
          </a:p>
        </p:txBody>
      </p:sp>
    </p:spTree>
    <p:extLst>
      <p:ext uri="{BB962C8B-B14F-4D97-AF65-F5344CB8AC3E}">
        <p14:creationId xmlns:p14="http://schemas.microsoft.com/office/powerpoint/2010/main" val="3774251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Tutors to introduce themselves + research interests.</a:t>
            </a:r>
          </a:p>
          <a:p>
            <a:r>
              <a:rPr lang="en-US" dirty="0"/>
              <a:t>Participants then take 5 minutes to introduce themselves to rest of their table. Name, job role, reason for doing the MA, proposed area to research.</a:t>
            </a:r>
          </a:p>
        </p:txBody>
      </p:sp>
      <p:sp>
        <p:nvSpPr>
          <p:cNvPr id="4" name="Slide Number Placeholder 3"/>
          <p:cNvSpPr>
            <a:spLocks noGrp="1"/>
          </p:cNvSpPr>
          <p:nvPr>
            <p:ph type="sldNum" sz="quarter" idx="10"/>
          </p:nvPr>
        </p:nvSpPr>
        <p:spPr/>
        <p:txBody>
          <a:bodyPr/>
          <a:lstStyle/>
          <a:p>
            <a:fld id="{6C7CEB26-874D-384D-B3D7-163EE08FA2E6}" type="slidenum">
              <a:rPr lang="en-US" smtClean="0"/>
              <a:t>2</a:t>
            </a:fld>
            <a:endParaRPr lang="en-US"/>
          </a:p>
        </p:txBody>
      </p:sp>
    </p:spTree>
    <p:extLst>
      <p:ext uri="{BB962C8B-B14F-4D97-AF65-F5344CB8AC3E}">
        <p14:creationId xmlns:p14="http://schemas.microsoft.com/office/powerpoint/2010/main" val="3199303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CEB26-874D-384D-B3D7-163EE08FA2E6}" type="slidenum">
              <a:rPr lang="en-US" smtClean="0"/>
              <a:t>20</a:t>
            </a:fld>
            <a:endParaRPr lang="en-US"/>
          </a:p>
        </p:txBody>
      </p:sp>
    </p:spTree>
    <p:extLst>
      <p:ext uri="{BB962C8B-B14F-4D97-AF65-F5344CB8AC3E}">
        <p14:creationId xmlns:p14="http://schemas.microsoft.com/office/powerpoint/2010/main" val="1225940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Programme</a:t>
            </a:r>
            <a:r>
              <a:rPr lang="en-US" dirty="0"/>
              <a:t> = a community of academic practice &amp; scholarship</a:t>
            </a:r>
          </a:p>
        </p:txBody>
      </p:sp>
      <p:sp>
        <p:nvSpPr>
          <p:cNvPr id="4" name="Slide Number Placeholder 3"/>
          <p:cNvSpPr>
            <a:spLocks noGrp="1"/>
          </p:cNvSpPr>
          <p:nvPr>
            <p:ph type="sldNum" sz="quarter" idx="10"/>
          </p:nvPr>
        </p:nvSpPr>
        <p:spPr/>
        <p:txBody>
          <a:bodyPr/>
          <a:lstStyle/>
          <a:p>
            <a:fld id="{6C7CEB26-874D-384D-B3D7-163EE08FA2E6}" type="slidenum">
              <a:rPr lang="en-US" smtClean="0"/>
              <a:t>3</a:t>
            </a:fld>
            <a:endParaRPr lang="en-US"/>
          </a:p>
        </p:txBody>
      </p:sp>
    </p:spTree>
    <p:extLst>
      <p:ext uri="{BB962C8B-B14F-4D97-AF65-F5344CB8AC3E}">
        <p14:creationId xmlns:p14="http://schemas.microsoft.com/office/powerpoint/2010/main" val="3295818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CEB26-874D-384D-B3D7-163EE08FA2E6}" type="slidenum">
              <a:rPr lang="en-US" smtClean="0"/>
              <a:t>4</a:t>
            </a:fld>
            <a:endParaRPr lang="en-US"/>
          </a:p>
        </p:txBody>
      </p:sp>
    </p:spTree>
    <p:extLst>
      <p:ext uri="{BB962C8B-B14F-4D97-AF65-F5344CB8AC3E}">
        <p14:creationId xmlns:p14="http://schemas.microsoft.com/office/powerpoint/2010/main" val="1451529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Mason on noticing / Susan Orr on itches to scratch.</a:t>
            </a:r>
          </a:p>
        </p:txBody>
      </p:sp>
      <p:sp>
        <p:nvSpPr>
          <p:cNvPr id="4" name="Slide Number Placeholder 3"/>
          <p:cNvSpPr>
            <a:spLocks noGrp="1"/>
          </p:cNvSpPr>
          <p:nvPr>
            <p:ph type="sldNum" sz="quarter" idx="10"/>
          </p:nvPr>
        </p:nvSpPr>
        <p:spPr/>
        <p:txBody>
          <a:bodyPr/>
          <a:lstStyle/>
          <a:p>
            <a:fld id="{6C7CEB26-874D-384D-B3D7-163EE08FA2E6}" type="slidenum">
              <a:rPr lang="en-US" smtClean="0"/>
              <a:t>5</a:t>
            </a:fld>
            <a:endParaRPr lang="en-US"/>
          </a:p>
        </p:txBody>
      </p:sp>
    </p:spTree>
    <p:extLst>
      <p:ext uri="{BB962C8B-B14F-4D97-AF65-F5344CB8AC3E}">
        <p14:creationId xmlns:p14="http://schemas.microsoft.com/office/powerpoint/2010/main" val="269539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not expecting</a:t>
            </a:r>
            <a:r>
              <a:rPr lang="en-US" baseline="0" dirty="0"/>
              <a:t> you to all to be the same or have the same professional experiences or areas interest. Everyone does utterly different things. </a:t>
            </a:r>
          </a:p>
          <a:p>
            <a:r>
              <a:rPr lang="en-US" baseline="0" dirty="0"/>
              <a:t>Things that matter to them. That is what matters to us – to provide the space to do the work that matters to you.</a:t>
            </a:r>
            <a:endParaRPr lang="en-US" dirty="0"/>
          </a:p>
        </p:txBody>
      </p:sp>
      <p:sp>
        <p:nvSpPr>
          <p:cNvPr id="4" name="Slide Number Placeholder 3"/>
          <p:cNvSpPr>
            <a:spLocks noGrp="1"/>
          </p:cNvSpPr>
          <p:nvPr>
            <p:ph type="sldNum" sz="quarter" idx="10"/>
          </p:nvPr>
        </p:nvSpPr>
        <p:spPr/>
        <p:txBody>
          <a:bodyPr/>
          <a:lstStyle/>
          <a:p>
            <a:fld id="{6C7CEB26-874D-384D-B3D7-163EE08FA2E6}" type="slidenum">
              <a:rPr lang="en-US" smtClean="0"/>
              <a:t>6</a:t>
            </a:fld>
            <a:endParaRPr lang="en-US"/>
          </a:p>
        </p:txBody>
      </p:sp>
    </p:spTree>
    <p:extLst>
      <p:ext uri="{BB962C8B-B14F-4D97-AF65-F5344CB8AC3E}">
        <p14:creationId xmlns:p14="http://schemas.microsoft.com/office/powerpoint/2010/main" val="419568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Course Learning Outcomes.</a:t>
            </a:r>
          </a:p>
        </p:txBody>
      </p:sp>
      <p:sp>
        <p:nvSpPr>
          <p:cNvPr id="4" name="Slide Number Placeholder 3"/>
          <p:cNvSpPr>
            <a:spLocks noGrp="1"/>
          </p:cNvSpPr>
          <p:nvPr>
            <p:ph type="sldNum" sz="quarter" idx="10"/>
          </p:nvPr>
        </p:nvSpPr>
        <p:spPr/>
        <p:txBody>
          <a:bodyPr/>
          <a:lstStyle/>
          <a:p>
            <a:fld id="{6C7CEB26-874D-384D-B3D7-163EE08FA2E6}" type="slidenum">
              <a:rPr lang="en-US" smtClean="0"/>
              <a:t>7</a:t>
            </a:fld>
            <a:endParaRPr lang="en-US"/>
          </a:p>
        </p:txBody>
      </p:sp>
    </p:spTree>
    <p:extLst>
      <p:ext uri="{BB962C8B-B14F-4D97-AF65-F5344CB8AC3E}">
        <p14:creationId xmlns:p14="http://schemas.microsoft.com/office/powerpoint/2010/main" val="1869680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 practice</a:t>
            </a:r>
            <a:r>
              <a:rPr lang="en-US" baseline="0" dirty="0"/>
              <a:t> of sharing and exhibiting our research. This was pre-pandemic. We have the Spark Journal also. D&amp;I unit presentations.</a:t>
            </a:r>
            <a:endParaRPr lang="en-US" dirty="0"/>
          </a:p>
        </p:txBody>
      </p:sp>
      <p:sp>
        <p:nvSpPr>
          <p:cNvPr id="4" name="Slide Number Placeholder 3"/>
          <p:cNvSpPr>
            <a:spLocks noGrp="1"/>
          </p:cNvSpPr>
          <p:nvPr>
            <p:ph type="sldNum" sz="quarter" idx="10"/>
          </p:nvPr>
        </p:nvSpPr>
        <p:spPr/>
        <p:txBody>
          <a:bodyPr/>
          <a:lstStyle/>
          <a:p>
            <a:fld id="{6C7CEB26-874D-384D-B3D7-163EE08FA2E6}" type="slidenum">
              <a:rPr lang="en-US" smtClean="0"/>
              <a:t>8</a:t>
            </a:fld>
            <a:endParaRPr lang="en-US"/>
          </a:p>
        </p:txBody>
      </p:sp>
    </p:spTree>
    <p:extLst>
      <p:ext uri="{BB962C8B-B14F-4D97-AF65-F5344CB8AC3E}">
        <p14:creationId xmlns:p14="http://schemas.microsoft.com/office/powerpoint/2010/main" val="896611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a:t>
            </a:r>
          </a:p>
        </p:txBody>
      </p:sp>
      <p:sp>
        <p:nvSpPr>
          <p:cNvPr id="4" name="Slide Number Placeholder 3"/>
          <p:cNvSpPr>
            <a:spLocks noGrp="1"/>
          </p:cNvSpPr>
          <p:nvPr>
            <p:ph type="sldNum" sz="quarter" idx="10"/>
          </p:nvPr>
        </p:nvSpPr>
        <p:spPr/>
        <p:txBody>
          <a:bodyPr/>
          <a:lstStyle/>
          <a:p>
            <a:fld id="{6C7CEB26-874D-384D-B3D7-163EE08FA2E6}" type="slidenum">
              <a:rPr lang="en-US" smtClean="0"/>
              <a:t>9</a:t>
            </a:fld>
            <a:endParaRPr lang="en-US"/>
          </a:p>
        </p:txBody>
      </p:sp>
    </p:spTree>
    <p:extLst>
      <p:ext uri="{BB962C8B-B14F-4D97-AF65-F5344CB8AC3E}">
        <p14:creationId xmlns:p14="http://schemas.microsoft.com/office/powerpoint/2010/main" val="20762932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14000" y="5269424"/>
            <a:ext cx="6988624" cy="110425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12" name="Title 11"/>
          <p:cNvSpPr>
            <a:spLocks noGrp="1"/>
          </p:cNvSpPr>
          <p:nvPr>
            <p:ph type="title" hasCustomPrompt="1"/>
          </p:nvPr>
        </p:nvSpPr>
        <p:spPr>
          <a:xfrm>
            <a:off x="1314000" y="2340381"/>
            <a:ext cx="6988624" cy="2726161"/>
          </a:xfrm>
        </p:spPr>
        <p:txBody>
          <a:bodyPr anchor="b">
            <a:normAutofit/>
          </a:bodyPr>
          <a:lstStyle>
            <a:lvl1pPr>
              <a:defRPr sz="6000" b="1" i="0">
                <a:latin typeface="Helvetica Neue" charset="0"/>
                <a:ea typeface="Helvetica Neue" charset="0"/>
                <a:cs typeface="Helvetica Neue" charset="0"/>
              </a:defRPr>
            </a:lvl1pPr>
          </a:lstStyle>
          <a:p>
            <a:r>
              <a:rPr lang="en-US" dirty="0"/>
              <a:t>Click to edit title</a:t>
            </a:r>
          </a:p>
        </p:txBody>
      </p:sp>
      <p:sp>
        <p:nvSpPr>
          <p:cNvPr id="13" name="TextBox 12"/>
          <p:cNvSpPr txBox="1"/>
          <p:nvPr userDrawn="1"/>
        </p:nvSpPr>
        <p:spPr>
          <a:xfrm>
            <a:off x="1314000" y="989931"/>
            <a:ext cx="6276814" cy="1200329"/>
          </a:xfrm>
          <a:prstGeom prst="rect">
            <a:avLst/>
          </a:prstGeom>
          <a:noFill/>
        </p:spPr>
        <p:txBody>
          <a:bodyPr wrap="square" rtlCol="0">
            <a:spAutoFit/>
          </a:bodyPr>
          <a:lstStyle/>
          <a:p>
            <a:r>
              <a:rPr lang="en-US" sz="3600" b="1" i="0" dirty="0">
                <a:latin typeface="Helvetica Neue" charset="0"/>
                <a:ea typeface="Helvetica Neue" charset="0"/>
                <a:cs typeface="Helvetica Neue" charset="0"/>
              </a:rPr>
              <a:t>Teaching</a:t>
            </a:r>
            <a:r>
              <a:rPr lang="en-US" sz="3600" b="1" i="0" baseline="0" dirty="0">
                <a:latin typeface="Helvetica Neue" charset="0"/>
                <a:ea typeface="Helvetica Neue" charset="0"/>
                <a:cs typeface="Helvetica Neue" charset="0"/>
              </a:rPr>
              <a:t> </a:t>
            </a:r>
            <a:r>
              <a:rPr lang="en-US" sz="3600" b="1" i="0" dirty="0">
                <a:latin typeface="Helvetica Neue" charset="0"/>
                <a:ea typeface="Helvetica Neue" charset="0"/>
                <a:cs typeface="Helvetica Neue" charset="0"/>
              </a:rPr>
              <a:t>and</a:t>
            </a:r>
          </a:p>
          <a:p>
            <a:r>
              <a:rPr lang="en-US" sz="3600" b="1" i="0" dirty="0">
                <a:latin typeface="Helvetica Neue" charset="0"/>
                <a:ea typeface="Helvetica Neue" charset="0"/>
                <a:cs typeface="Helvetica Neue" charset="0"/>
              </a:rPr>
              <a:t>Learning Exchange</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999" y="180000"/>
            <a:ext cx="1134001" cy="511816"/>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CAEED35-85D2-7F4E-9D4E-401011974BBD}" type="datetime1">
              <a:rPr lang="en-GB" smtClean="0"/>
              <a:t>08/01/2024</a:t>
            </a:fld>
            <a:endParaRPr lang="en-US"/>
          </a:p>
        </p:txBody>
      </p:sp>
      <p:sp>
        <p:nvSpPr>
          <p:cNvPr id="4" name="Footer Placeholder 3"/>
          <p:cNvSpPr>
            <a:spLocks noGrp="1"/>
          </p:cNvSpPr>
          <p:nvPr>
            <p:ph type="ftr" sz="quarter" idx="11"/>
          </p:nvPr>
        </p:nvSpPr>
        <p:spPr/>
        <p:txBody>
          <a:bodyPr/>
          <a:lstStyle/>
          <a:p>
            <a:r>
              <a:rPr lang="en-US"/>
              <a:t>Title of presentation</a:t>
            </a:r>
            <a:endParaRPr lang="en-US" dirty="0"/>
          </a:p>
        </p:txBody>
      </p:sp>
      <p:sp>
        <p:nvSpPr>
          <p:cNvPr id="5" name="Picture Placeholder 2"/>
          <p:cNvSpPr>
            <a:spLocks noGrp="1" noChangeAspect="1"/>
          </p:cNvSpPr>
          <p:nvPr>
            <p:ph type="pic" idx="1"/>
          </p:nvPr>
        </p:nvSpPr>
        <p:spPr>
          <a:xfrm>
            <a:off x="4067391" y="907040"/>
            <a:ext cx="4235234" cy="182117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6" name="Title 1"/>
          <p:cNvSpPr>
            <a:spLocks noGrp="1"/>
          </p:cNvSpPr>
          <p:nvPr>
            <p:ph type="title" hasCustomPrompt="1"/>
          </p:nvPr>
        </p:nvSpPr>
        <p:spPr>
          <a:xfrm>
            <a:off x="1313998" y="907039"/>
            <a:ext cx="2573392" cy="1821172"/>
          </a:xfrm>
        </p:spPr>
        <p:txBody>
          <a:bodyPr anchor="t"/>
          <a:lstStyle>
            <a:lvl1pPr>
              <a:defRPr sz="3200"/>
            </a:lvl1pPr>
          </a:lstStyle>
          <a:p>
            <a:r>
              <a:rPr lang="en-US" dirty="0"/>
              <a:t>Click</a:t>
            </a:r>
            <a:br>
              <a:rPr lang="en-US" dirty="0"/>
            </a:br>
            <a:r>
              <a:rPr lang="en-US" dirty="0"/>
              <a:t>to edit</a:t>
            </a:r>
            <a:br>
              <a:rPr lang="en-US" dirty="0"/>
            </a:br>
            <a:r>
              <a:rPr lang="en-US" dirty="0"/>
              <a:t>title</a:t>
            </a:r>
          </a:p>
        </p:txBody>
      </p:sp>
      <p:sp>
        <p:nvSpPr>
          <p:cNvPr id="8" name="Picture Placeholder 2"/>
          <p:cNvSpPr>
            <a:spLocks noGrp="1" noChangeAspect="1"/>
          </p:cNvSpPr>
          <p:nvPr>
            <p:ph type="pic" idx="14"/>
          </p:nvPr>
        </p:nvSpPr>
        <p:spPr>
          <a:xfrm>
            <a:off x="1313999" y="2908211"/>
            <a:ext cx="2573391" cy="295284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10" name="Picture Placeholder 2"/>
          <p:cNvSpPr>
            <a:spLocks noGrp="1" noChangeAspect="1"/>
          </p:cNvSpPr>
          <p:nvPr>
            <p:ph type="pic" idx="16"/>
          </p:nvPr>
        </p:nvSpPr>
        <p:spPr>
          <a:xfrm>
            <a:off x="4067390" y="2908211"/>
            <a:ext cx="4235234" cy="295284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12" name="Text Placeholder 10"/>
          <p:cNvSpPr>
            <a:spLocks noGrp="1"/>
          </p:cNvSpPr>
          <p:nvPr>
            <p:ph type="body" sz="quarter" idx="13" hasCustomPrompt="1"/>
          </p:nvPr>
        </p:nvSpPr>
        <p:spPr>
          <a:xfrm>
            <a:off x="4067390" y="5938922"/>
            <a:ext cx="4235234" cy="207152"/>
          </a:xfrm>
        </p:spPr>
        <p:txBody>
          <a:bodyPr>
            <a:normAutofit/>
          </a:bodyPr>
          <a:lstStyle>
            <a:lvl1pPr marL="0" indent="0" algn="r">
              <a:buNone/>
              <a:defRPr sz="1000" b="0" i="0">
                <a:latin typeface="Helvetica Neue Light" charset="0"/>
                <a:ea typeface="Helvetica Neue Light" charset="0"/>
                <a:cs typeface="Helvetica Neue Light" charset="0"/>
              </a:defRPr>
            </a:lvl1pPr>
          </a:lstStyle>
          <a:p>
            <a:pPr lvl="0"/>
            <a:r>
              <a:rPr lang="en-US" dirty="0"/>
              <a:t>Image by</a:t>
            </a:r>
          </a:p>
        </p:txBody>
      </p:sp>
      <p:sp>
        <p:nvSpPr>
          <p:cNvPr id="13" name="Text Placeholder 10"/>
          <p:cNvSpPr>
            <a:spLocks noGrp="1"/>
          </p:cNvSpPr>
          <p:nvPr>
            <p:ph type="body" sz="quarter" idx="15" hasCustomPrompt="1"/>
          </p:nvPr>
        </p:nvSpPr>
        <p:spPr>
          <a:xfrm>
            <a:off x="1313998" y="5938922"/>
            <a:ext cx="2573392" cy="207152"/>
          </a:xfrm>
        </p:spPr>
        <p:txBody>
          <a:bodyPr>
            <a:normAutofit/>
          </a:bodyPr>
          <a:lstStyle>
            <a:lvl1pPr marL="0" indent="0" algn="r">
              <a:buNone/>
              <a:defRPr sz="1000" b="0" i="0">
                <a:latin typeface="Helvetica Neue Light" charset="0"/>
                <a:ea typeface="Helvetica Neue Light" charset="0"/>
                <a:cs typeface="Helvetica Neue Light" charset="0"/>
              </a:defRPr>
            </a:lvl1pPr>
          </a:lstStyle>
          <a:p>
            <a:pPr lvl="0"/>
            <a:r>
              <a:rPr lang="en-US" dirty="0"/>
              <a:t>Image by</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31EADBF-2610-0542-88D2-0A01ED02360C}" type="datetime1">
              <a:rPr lang="en-GB" smtClean="0"/>
              <a:t>08/01/2024</a:t>
            </a:fld>
            <a:endParaRPr lang="en-US"/>
          </a:p>
        </p:txBody>
      </p:sp>
      <p:sp>
        <p:nvSpPr>
          <p:cNvPr id="4" name="Footer Placeholder 3"/>
          <p:cNvSpPr>
            <a:spLocks noGrp="1"/>
          </p:cNvSpPr>
          <p:nvPr>
            <p:ph type="ftr" sz="quarter" idx="11"/>
          </p:nvPr>
        </p:nvSpPr>
        <p:spPr/>
        <p:txBody>
          <a:bodyPr/>
          <a:lstStyle/>
          <a:p>
            <a:r>
              <a:rPr lang="en-US"/>
              <a:t>Title of presentation</a:t>
            </a:r>
            <a:endParaRPr lang="en-US" dirty="0"/>
          </a:p>
        </p:txBody>
      </p:sp>
      <p:sp>
        <p:nvSpPr>
          <p:cNvPr id="5" name="Picture Placeholder 2"/>
          <p:cNvSpPr>
            <a:spLocks noGrp="1" noChangeAspect="1"/>
          </p:cNvSpPr>
          <p:nvPr>
            <p:ph type="pic" idx="1"/>
          </p:nvPr>
        </p:nvSpPr>
        <p:spPr>
          <a:xfrm>
            <a:off x="1313999" y="907040"/>
            <a:ext cx="6988626" cy="495401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6" name="Text Placeholder 10"/>
          <p:cNvSpPr>
            <a:spLocks noGrp="1"/>
          </p:cNvSpPr>
          <p:nvPr>
            <p:ph type="body" sz="quarter" idx="13" hasCustomPrompt="1"/>
          </p:nvPr>
        </p:nvSpPr>
        <p:spPr>
          <a:xfrm>
            <a:off x="1313999" y="5938922"/>
            <a:ext cx="6988625" cy="207152"/>
          </a:xfrm>
        </p:spPr>
        <p:txBody>
          <a:bodyPr>
            <a:normAutofit/>
          </a:bodyPr>
          <a:lstStyle>
            <a:lvl1pPr marL="0" indent="0" algn="r">
              <a:buNone/>
              <a:defRPr sz="1000" b="0" i="0">
                <a:latin typeface="Helvetica Neue Light" charset="0"/>
                <a:ea typeface="Helvetica Neue Light" charset="0"/>
                <a:cs typeface="Helvetica Neue Light" charset="0"/>
              </a:defRPr>
            </a:lvl1pPr>
          </a:lstStyle>
          <a:p>
            <a:pPr lvl="0"/>
            <a:r>
              <a:rPr lang="en-US" dirty="0"/>
              <a:t>Image by</a:t>
            </a:r>
          </a:p>
        </p:txBody>
      </p:sp>
    </p:spTree>
    <p:extLst>
      <p:ext uri="{BB962C8B-B14F-4D97-AF65-F5344CB8AC3E}">
        <p14:creationId xmlns:p14="http://schemas.microsoft.com/office/powerpoint/2010/main" val="552002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Quote">
    <p:spTree>
      <p:nvGrpSpPr>
        <p:cNvPr id="1" name=""/>
        <p:cNvGrpSpPr/>
        <p:nvPr/>
      </p:nvGrpSpPr>
      <p:grpSpPr>
        <a:xfrm>
          <a:off x="0" y="0"/>
          <a:ext cx="0" cy="0"/>
          <a:chOff x="0" y="0"/>
          <a:chExt cx="0" cy="0"/>
        </a:xfrm>
      </p:grpSpPr>
      <p:sp>
        <p:nvSpPr>
          <p:cNvPr id="2" name="Rectangle 1"/>
          <p:cNvSpPr/>
          <p:nvPr userDrawn="1"/>
        </p:nvSpPr>
        <p:spPr>
          <a:xfrm>
            <a:off x="1313998" y="907038"/>
            <a:ext cx="6988626" cy="49540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C989031E-09FE-3847-9361-0DC9BF43B3E7}" type="datetime1">
              <a:rPr lang="en-GB" smtClean="0"/>
              <a:t>08/01/2024</a:t>
            </a:fld>
            <a:endParaRPr lang="en-US"/>
          </a:p>
        </p:txBody>
      </p:sp>
      <p:sp>
        <p:nvSpPr>
          <p:cNvPr id="4" name="Footer Placeholder 3"/>
          <p:cNvSpPr>
            <a:spLocks noGrp="1"/>
          </p:cNvSpPr>
          <p:nvPr>
            <p:ph type="ftr" sz="quarter" idx="11"/>
          </p:nvPr>
        </p:nvSpPr>
        <p:spPr/>
        <p:txBody>
          <a:bodyPr/>
          <a:lstStyle/>
          <a:p>
            <a:r>
              <a:rPr lang="en-US"/>
              <a:t>Title of presentation</a:t>
            </a:r>
            <a:endParaRPr lang="en-US" dirty="0"/>
          </a:p>
        </p:txBody>
      </p:sp>
      <p:sp>
        <p:nvSpPr>
          <p:cNvPr id="5" name="Picture Placeholder 2"/>
          <p:cNvSpPr>
            <a:spLocks noGrp="1" noChangeAspect="1"/>
          </p:cNvSpPr>
          <p:nvPr>
            <p:ph type="pic" idx="1"/>
          </p:nvPr>
        </p:nvSpPr>
        <p:spPr>
          <a:xfrm>
            <a:off x="1313998" y="907039"/>
            <a:ext cx="6988626" cy="4954012"/>
          </a:xfrm>
        </p:spPr>
        <p:txBody>
          <a:bodyPr anchor="b"/>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6" name="Title 1"/>
          <p:cNvSpPr>
            <a:spLocks noGrp="1"/>
          </p:cNvSpPr>
          <p:nvPr>
            <p:ph type="title" hasCustomPrompt="1"/>
          </p:nvPr>
        </p:nvSpPr>
        <p:spPr>
          <a:xfrm>
            <a:off x="1313998" y="907038"/>
            <a:ext cx="6988626" cy="4954013"/>
          </a:xfrm>
        </p:spPr>
        <p:txBody>
          <a:bodyPr anchor="t">
            <a:normAutofit/>
          </a:bodyPr>
          <a:lstStyle>
            <a:lvl1pPr>
              <a:defRPr sz="6000">
                <a:solidFill>
                  <a:schemeClr val="bg1"/>
                </a:solidFill>
              </a:defRPr>
            </a:lvl1pPr>
          </a:lstStyle>
          <a:p>
            <a:r>
              <a:rPr lang="en-US" dirty="0"/>
              <a:t>Click to edit quote inside image</a:t>
            </a:r>
          </a:p>
        </p:txBody>
      </p:sp>
      <p:sp>
        <p:nvSpPr>
          <p:cNvPr id="8" name="Text Placeholder 10"/>
          <p:cNvSpPr>
            <a:spLocks noGrp="1"/>
          </p:cNvSpPr>
          <p:nvPr>
            <p:ph type="body" sz="quarter" idx="13" hasCustomPrompt="1"/>
          </p:nvPr>
        </p:nvSpPr>
        <p:spPr>
          <a:xfrm>
            <a:off x="1313999" y="5938922"/>
            <a:ext cx="6988625" cy="207152"/>
          </a:xfrm>
        </p:spPr>
        <p:txBody>
          <a:bodyPr>
            <a:normAutofit/>
          </a:bodyPr>
          <a:lstStyle>
            <a:lvl1pPr marL="0" indent="0" algn="r">
              <a:buNone/>
              <a:defRPr sz="1000" b="0" i="0">
                <a:latin typeface="Helvetica Neue Light" charset="0"/>
                <a:ea typeface="Helvetica Neue Light" charset="0"/>
                <a:cs typeface="Helvetica Neue Light" charset="0"/>
              </a:defRPr>
            </a:lvl1pPr>
          </a:lstStyle>
          <a:p>
            <a:pPr lvl="0"/>
            <a:r>
              <a:rPr lang="en-US" dirty="0"/>
              <a:t>Image by</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7F488F-7DBC-554E-AC5F-B699ADCCFFB2}" type="datetime1">
              <a:rPr lang="en-GB" smtClean="0"/>
              <a:t>08/01/2024</a:t>
            </a:fld>
            <a:endParaRPr lang="en-US"/>
          </a:p>
        </p:txBody>
      </p:sp>
      <p:sp>
        <p:nvSpPr>
          <p:cNvPr id="3" name="Footer Placeholder 2"/>
          <p:cNvSpPr>
            <a:spLocks noGrp="1"/>
          </p:cNvSpPr>
          <p:nvPr>
            <p:ph type="ftr" sz="quarter" idx="11"/>
          </p:nvPr>
        </p:nvSpPr>
        <p:spPr/>
        <p:txBody>
          <a:bodyPr/>
          <a:lstStyle/>
          <a:p>
            <a:r>
              <a:rPr lang="en-US"/>
              <a:t>Title of presentation</a:t>
            </a:r>
          </a:p>
        </p:txBody>
      </p:sp>
      <p:sp>
        <p:nvSpPr>
          <p:cNvPr id="4" name="Slide Number Placeholder 3"/>
          <p:cNvSpPr>
            <a:spLocks noGrp="1"/>
          </p:cNvSpPr>
          <p:nvPr>
            <p:ph type="sldNum" sz="quarter" idx="12"/>
          </p:nvPr>
        </p:nvSpPr>
        <p:spPr>
          <a:xfrm>
            <a:off x="7086600" y="6492875"/>
            <a:ext cx="2057400" cy="365125"/>
          </a:xfrm>
          <a:prstGeom prst="rect">
            <a:avLst/>
          </a:prstGeom>
        </p:spPr>
        <p:txBody>
          <a:bodyPr/>
          <a:lstStyle/>
          <a:p>
            <a:fld id="{DE8D29C0-A815-B24F-96C0-26E77244AACB}" type="slidenum">
              <a:rPr lang="en-US" smtClean="0"/>
              <a:t>‹#›</a:t>
            </a:fld>
            <a:endParaRPr lang="en-US"/>
          </a:p>
        </p:txBody>
      </p:sp>
      <p:sp>
        <p:nvSpPr>
          <p:cNvPr id="5" name="Title 1"/>
          <p:cNvSpPr>
            <a:spLocks noGrp="1"/>
          </p:cNvSpPr>
          <p:nvPr>
            <p:ph type="title" hasCustomPrompt="1"/>
          </p:nvPr>
        </p:nvSpPr>
        <p:spPr>
          <a:xfrm>
            <a:off x="1314000" y="907038"/>
            <a:ext cx="6988624" cy="636950"/>
          </a:xfrm>
        </p:spPr>
        <p:txBody>
          <a:bodyPr>
            <a:normAutofit/>
          </a:bodyPr>
          <a:lstStyle>
            <a:lvl1pPr>
              <a:defRPr sz="2400"/>
            </a:lvl1pPr>
          </a:lstStyle>
          <a:p>
            <a:r>
              <a:rPr lang="en-US" dirty="0"/>
              <a:t>References</a:t>
            </a:r>
          </a:p>
        </p:txBody>
      </p:sp>
      <p:sp>
        <p:nvSpPr>
          <p:cNvPr id="6" name="Content Placeholder 2"/>
          <p:cNvSpPr>
            <a:spLocks noGrp="1"/>
          </p:cNvSpPr>
          <p:nvPr>
            <p:ph idx="1" hasCustomPrompt="1"/>
          </p:nvPr>
        </p:nvSpPr>
        <p:spPr>
          <a:xfrm>
            <a:off x="1314000" y="1723988"/>
            <a:ext cx="6988624" cy="4452975"/>
          </a:xfrm>
        </p:spPr>
        <p:txBody>
          <a:bodyPr/>
          <a:lstStyle>
            <a:lvl1pPr marL="228600" indent="-228600">
              <a:buFontTx/>
              <a:buBlip>
                <a:blip r:embed="rId2"/>
              </a:buBlip>
              <a:defRPr/>
            </a:lvl1pPr>
            <a:lvl2pPr marL="685800" indent="-22860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740A8E9-BFC3-1A42-BE1A-6121C76E157D}" type="datetime1">
              <a:rPr lang="en-GB" smtClean="0"/>
              <a:t>08/01/2024</a:t>
            </a:fld>
            <a:endParaRPr lang="en-US"/>
          </a:p>
        </p:txBody>
      </p:sp>
      <p:sp>
        <p:nvSpPr>
          <p:cNvPr id="6" name="Footer Placeholder 5"/>
          <p:cNvSpPr>
            <a:spLocks noGrp="1"/>
          </p:cNvSpPr>
          <p:nvPr>
            <p:ph type="ftr" sz="quarter" idx="11"/>
          </p:nvPr>
        </p:nvSpPr>
        <p:spPr/>
        <p:txBody>
          <a:bodyPr/>
          <a:lstStyle/>
          <a:p>
            <a:r>
              <a:rPr lang="en-US"/>
              <a:t>Title of presentation</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Ref idx="1001">
        <a:schemeClr val="bg1"/>
      </p:bgRef>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14000" y="5269424"/>
            <a:ext cx="6988624" cy="110425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13" name="TextBox 12"/>
          <p:cNvSpPr txBox="1"/>
          <p:nvPr userDrawn="1"/>
        </p:nvSpPr>
        <p:spPr>
          <a:xfrm>
            <a:off x="1314000" y="989931"/>
            <a:ext cx="6276814" cy="1200329"/>
          </a:xfrm>
          <a:prstGeom prst="rect">
            <a:avLst/>
          </a:prstGeom>
          <a:noFill/>
        </p:spPr>
        <p:txBody>
          <a:bodyPr wrap="square" rtlCol="0">
            <a:spAutoFit/>
          </a:bodyPr>
          <a:lstStyle/>
          <a:p>
            <a:r>
              <a:rPr lang="en-US" sz="3600" b="1" i="0" dirty="0">
                <a:latin typeface="Helvetica Neue" charset="0"/>
                <a:ea typeface="Helvetica Neue" charset="0"/>
                <a:cs typeface="Helvetica Neue" charset="0"/>
              </a:rPr>
              <a:t>Teaching</a:t>
            </a:r>
            <a:r>
              <a:rPr lang="en-US" sz="3600" b="1" i="0" baseline="0" dirty="0">
                <a:latin typeface="Helvetica Neue" charset="0"/>
                <a:ea typeface="Helvetica Neue" charset="0"/>
                <a:cs typeface="Helvetica Neue" charset="0"/>
              </a:rPr>
              <a:t> </a:t>
            </a:r>
            <a:r>
              <a:rPr lang="en-US" sz="3600" b="1" i="0" dirty="0">
                <a:latin typeface="Helvetica Neue" charset="0"/>
                <a:ea typeface="Helvetica Neue" charset="0"/>
                <a:cs typeface="Helvetica Neue" charset="0"/>
              </a:rPr>
              <a:t>and</a:t>
            </a:r>
          </a:p>
          <a:p>
            <a:r>
              <a:rPr lang="en-US" sz="3600" b="1" i="0" dirty="0">
                <a:latin typeface="Helvetica Neue" charset="0"/>
                <a:ea typeface="Helvetica Neue" charset="0"/>
                <a:cs typeface="Helvetica Neue" charset="0"/>
              </a:rPr>
              <a:t>Learning Exchange</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999" y="180000"/>
            <a:ext cx="1134001" cy="511816"/>
          </a:xfrm>
          <a:prstGeom prst="rect">
            <a:avLst/>
          </a:prstGeom>
        </p:spPr>
      </p:pic>
      <p:sp>
        <p:nvSpPr>
          <p:cNvPr id="2" name="TextBox 1"/>
          <p:cNvSpPr txBox="1"/>
          <p:nvPr userDrawn="1"/>
        </p:nvSpPr>
        <p:spPr>
          <a:xfrm>
            <a:off x="1314000" y="4123533"/>
            <a:ext cx="6787166" cy="1015663"/>
          </a:xfrm>
          <a:prstGeom prst="rect">
            <a:avLst/>
          </a:prstGeom>
          <a:noFill/>
        </p:spPr>
        <p:txBody>
          <a:bodyPr wrap="square" rtlCol="0">
            <a:spAutoFit/>
          </a:bodyPr>
          <a:lstStyle/>
          <a:p>
            <a:r>
              <a:rPr lang="en-US" sz="6000" b="1" i="0" dirty="0">
                <a:latin typeface="Helvetica Neue" charset="0"/>
                <a:ea typeface="Helvetica Neue" charset="0"/>
                <a:cs typeface="Helvetica Neue" charset="0"/>
              </a:rPr>
              <a:t>Thank you</a:t>
            </a:r>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14000" y="907037"/>
            <a:ext cx="6988624" cy="1869005"/>
          </a:xfrm>
        </p:spPr>
        <p:txBody>
          <a:bodyPr/>
          <a:lstStyle>
            <a:lvl1pPr>
              <a:defRPr baseline="0"/>
            </a:lvl1pPr>
          </a:lstStyle>
          <a:p>
            <a:r>
              <a:rPr lang="en-US" dirty="0"/>
              <a:t>Click</a:t>
            </a:r>
            <a:br>
              <a:rPr lang="en-US" dirty="0"/>
            </a:br>
            <a:r>
              <a:rPr lang="en-US" dirty="0"/>
              <a:t>to edit</a:t>
            </a:r>
            <a:br>
              <a:rPr lang="en-US" dirty="0"/>
            </a:br>
            <a:r>
              <a:rPr lang="en-US" dirty="0"/>
              <a:t>title</a:t>
            </a:r>
            <a:br>
              <a:rPr lang="en-US" dirty="0"/>
            </a:br>
            <a:endParaRPr lang="en-US" dirty="0"/>
          </a:p>
        </p:txBody>
      </p:sp>
      <p:sp>
        <p:nvSpPr>
          <p:cNvPr id="3" name="Content Placeholder 2"/>
          <p:cNvSpPr>
            <a:spLocks noGrp="1"/>
          </p:cNvSpPr>
          <p:nvPr>
            <p:ph idx="1" hasCustomPrompt="1"/>
          </p:nvPr>
        </p:nvSpPr>
        <p:spPr>
          <a:xfrm>
            <a:off x="1314000" y="2956040"/>
            <a:ext cx="6988624" cy="3220922"/>
          </a:xfrm>
        </p:spPr>
        <p:txBody>
          <a:bodyPr/>
          <a:lstStyle>
            <a:lvl1pPr marL="228600" indent="-228600">
              <a:buFontTx/>
              <a:buBlip>
                <a:blip r:embed="rId2"/>
              </a:buBlip>
              <a:defRPr/>
            </a:lvl1pPr>
            <a:lvl2pPr marL="685800" indent="-22860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11"/>
          <p:cNvSpPr>
            <a:spLocks noGrp="1"/>
          </p:cNvSpPr>
          <p:nvPr>
            <p:ph type="dt" sz="half" idx="10"/>
          </p:nvPr>
        </p:nvSpPr>
        <p:spPr/>
        <p:txBody>
          <a:bodyPr/>
          <a:lstStyle/>
          <a:p>
            <a:fld id="{8964CA4D-AF8A-ED49-8658-C1CEA4403C19}" type="datetime1">
              <a:rPr lang="en-GB" smtClean="0"/>
              <a:t>08/01/2024</a:t>
            </a:fld>
            <a:endParaRPr lang="en-US"/>
          </a:p>
        </p:txBody>
      </p:sp>
      <p:sp>
        <p:nvSpPr>
          <p:cNvPr id="13" name="Footer Placeholder 12"/>
          <p:cNvSpPr>
            <a:spLocks noGrp="1"/>
          </p:cNvSpPr>
          <p:nvPr>
            <p:ph type="ftr" sz="quarter" idx="11"/>
          </p:nvPr>
        </p:nvSpPr>
        <p:spPr/>
        <p:txBody>
          <a:bodyPr/>
          <a:lstStyle/>
          <a:p>
            <a:r>
              <a:rPr lang="en-US"/>
              <a:t>Title of presentation</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14000" y="1709739"/>
            <a:ext cx="6988624" cy="2699725"/>
          </a:xfrm>
        </p:spPr>
        <p:txBody>
          <a:bodyPr anchor="b"/>
          <a:lstStyle>
            <a:lvl1pPr>
              <a:defRPr sz="6000"/>
            </a:lvl1pPr>
          </a:lstStyle>
          <a:p>
            <a:r>
              <a:rPr lang="en-US" dirty="0"/>
              <a:t>Click</a:t>
            </a:r>
            <a:br>
              <a:rPr lang="en-US" dirty="0"/>
            </a:br>
            <a:r>
              <a:rPr lang="en-US" dirty="0"/>
              <a:t>to edit</a:t>
            </a:r>
            <a:br>
              <a:rPr lang="en-US" dirty="0"/>
            </a:br>
            <a:r>
              <a:rPr lang="en-US" dirty="0"/>
              <a:t>title</a:t>
            </a:r>
          </a:p>
        </p:txBody>
      </p:sp>
      <p:sp>
        <p:nvSpPr>
          <p:cNvPr id="3" name="Text Placeholder 2"/>
          <p:cNvSpPr>
            <a:spLocks noGrp="1"/>
          </p:cNvSpPr>
          <p:nvPr>
            <p:ph type="body" idx="1" hasCustomPrompt="1"/>
          </p:nvPr>
        </p:nvSpPr>
        <p:spPr>
          <a:xfrm>
            <a:off x="1314000" y="4589464"/>
            <a:ext cx="6988624"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8" name="Date Placeholder 7"/>
          <p:cNvSpPr>
            <a:spLocks noGrp="1"/>
          </p:cNvSpPr>
          <p:nvPr>
            <p:ph type="dt" sz="half" idx="10"/>
          </p:nvPr>
        </p:nvSpPr>
        <p:spPr/>
        <p:txBody>
          <a:bodyPr/>
          <a:lstStyle/>
          <a:p>
            <a:fld id="{15EB6750-4456-3F4F-AA60-5EC71087EF33}" type="datetime1">
              <a:rPr lang="en-GB" smtClean="0"/>
              <a:t>08/01/2024</a:t>
            </a:fld>
            <a:endParaRPr lang="en-US"/>
          </a:p>
        </p:txBody>
      </p:sp>
      <p:sp>
        <p:nvSpPr>
          <p:cNvPr id="9" name="Footer Placeholder 8"/>
          <p:cNvSpPr>
            <a:spLocks noGrp="1"/>
          </p:cNvSpPr>
          <p:nvPr>
            <p:ph type="ftr" sz="quarter" idx="11"/>
          </p:nvPr>
        </p:nvSpPr>
        <p:spPr/>
        <p:txBody>
          <a:bodyPr/>
          <a:lstStyle/>
          <a:p>
            <a:r>
              <a:rPr lang="en-US"/>
              <a:t>Title of presentation</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1314000" y="907036"/>
            <a:ext cx="6988624" cy="5269925"/>
          </a:xfrm>
        </p:spPr>
        <p:txBody>
          <a:bodyPr/>
          <a:lstStyle/>
          <a:p>
            <a:r>
              <a:rPr lang="en-US" dirty="0"/>
              <a:t>Click to edit text</a:t>
            </a:r>
          </a:p>
        </p:txBody>
      </p:sp>
      <p:sp>
        <p:nvSpPr>
          <p:cNvPr id="8" name="Date Placeholder 7"/>
          <p:cNvSpPr>
            <a:spLocks noGrp="1"/>
          </p:cNvSpPr>
          <p:nvPr>
            <p:ph type="dt" sz="half" idx="10"/>
          </p:nvPr>
        </p:nvSpPr>
        <p:spPr/>
        <p:txBody>
          <a:bodyPr/>
          <a:lstStyle/>
          <a:p>
            <a:fld id="{B1D9F824-3CE6-5D4B-9FEA-4FE7CBD2BF76}" type="datetime1">
              <a:rPr lang="en-GB" smtClean="0"/>
              <a:t>08/01/2024</a:t>
            </a:fld>
            <a:endParaRPr lang="en-US"/>
          </a:p>
        </p:txBody>
      </p:sp>
      <p:sp>
        <p:nvSpPr>
          <p:cNvPr id="9" name="Footer Placeholder 8"/>
          <p:cNvSpPr>
            <a:spLocks noGrp="1"/>
          </p:cNvSpPr>
          <p:nvPr>
            <p:ph type="ftr" sz="quarter" idx="11"/>
          </p:nvPr>
        </p:nvSpPr>
        <p:spPr/>
        <p:txBody>
          <a:bodyPr/>
          <a:lstStyle/>
          <a:p>
            <a:r>
              <a:rPr lang="en-US"/>
              <a:t>Title of presentation</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E5B1A67-AE38-7E44-B2AD-88173E3B6F07}" type="datetime1">
              <a:rPr lang="en-GB" smtClean="0"/>
              <a:t>08/01/2024</a:t>
            </a:fld>
            <a:endParaRPr lang="en-US"/>
          </a:p>
        </p:txBody>
      </p:sp>
      <p:sp>
        <p:nvSpPr>
          <p:cNvPr id="4" name="Footer Placeholder 3"/>
          <p:cNvSpPr>
            <a:spLocks noGrp="1"/>
          </p:cNvSpPr>
          <p:nvPr>
            <p:ph type="ftr" sz="quarter" idx="11"/>
          </p:nvPr>
        </p:nvSpPr>
        <p:spPr/>
        <p:txBody>
          <a:bodyPr/>
          <a:lstStyle/>
          <a:p>
            <a:r>
              <a:rPr lang="en-US"/>
              <a:t>Title of presentation</a:t>
            </a:r>
            <a:endParaRPr lang="en-US" dirty="0"/>
          </a:p>
        </p:txBody>
      </p:sp>
      <p:sp>
        <p:nvSpPr>
          <p:cNvPr id="5" name="Text Placeholder 2"/>
          <p:cNvSpPr>
            <a:spLocks noGrp="1"/>
          </p:cNvSpPr>
          <p:nvPr>
            <p:ph type="body" idx="1" hasCustomPrompt="1"/>
          </p:nvPr>
        </p:nvSpPr>
        <p:spPr>
          <a:xfrm>
            <a:off x="1314000" y="3000390"/>
            <a:ext cx="6988624" cy="3176572"/>
          </a:xfrm>
        </p:spPr>
        <p:txBody>
          <a:bodyPr anchor="t"/>
          <a:lstStyle>
            <a:lvl1pPr marL="342900" indent="-342900">
              <a:buFontTx/>
              <a:buBlip>
                <a:blip r:embed="rId2"/>
              </a:buBlip>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bullet points</a:t>
            </a:r>
          </a:p>
        </p:txBody>
      </p:sp>
      <p:sp>
        <p:nvSpPr>
          <p:cNvPr id="6" name="Title 1"/>
          <p:cNvSpPr>
            <a:spLocks noGrp="1"/>
          </p:cNvSpPr>
          <p:nvPr>
            <p:ph type="title" hasCustomPrompt="1"/>
          </p:nvPr>
        </p:nvSpPr>
        <p:spPr>
          <a:xfrm>
            <a:off x="1314000" y="907037"/>
            <a:ext cx="6988624" cy="1913353"/>
          </a:xfrm>
        </p:spPr>
        <p:txBody>
          <a:bodyPr/>
          <a:lstStyle/>
          <a:p>
            <a:r>
              <a:rPr lang="en-US" dirty="0"/>
              <a:t>Click</a:t>
            </a:r>
            <a:br>
              <a:rPr lang="en-US" dirty="0"/>
            </a:br>
            <a:r>
              <a:rPr lang="en-US" dirty="0"/>
              <a:t>to edit</a:t>
            </a:r>
            <a:br>
              <a:rPr lang="en-US" dirty="0"/>
            </a:br>
            <a:r>
              <a:rPr lang="en-US" dirty="0"/>
              <a:t>title</a:t>
            </a:r>
          </a:p>
        </p:txBody>
      </p:sp>
    </p:spTree>
    <p:extLst>
      <p:ext uri="{BB962C8B-B14F-4D97-AF65-F5344CB8AC3E}">
        <p14:creationId xmlns:p14="http://schemas.microsoft.com/office/powerpoint/2010/main" val="64189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14000" y="907037"/>
            <a:ext cx="6988624" cy="1409339"/>
          </a:xfrm>
        </p:spPr>
        <p:txBody>
          <a:bodyPr/>
          <a:lstStyle/>
          <a:p>
            <a:r>
              <a:rPr lang="en-US" dirty="0"/>
              <a:t>Click to edit</a:t>
            </a:r>
            <a:br>
              <a:rPr lang="en-US" dirty="0"/>
            </a:br>
            <a:r>
              <a:rPr lang="en-US" dirty="0"/>
              <a:t>title</a:t>
            </a:r>
          </a:p>
        </p:txBody>
      </p:sp>
      <p:sp>
        <p:nvSpPr>
          <p:cNvPr id="3" name="Content Placeholder 2"/>
          <p:cNvSpPr>
            <a:spLocks noGrp="1"/>
          </p:cNvSpPr>
          <p:nvPr>
            <p:ph sz="half" idx="1" hasCustomPrompt="1"/>
          </p:nvPr>
        </p:nvSpPr>
        <p:spPr>
          <a:xfrm>
            <a:off x="1313999" y="2496376"/>
            <a:ext cx="3404313" cy="3680586"/>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898312" y="2496376"/>
            <a:ext cx="3404312" cy="3680586"/>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8"/>
          <p:cNvSpPr>
            <a:spLocks noGrp="1"/>
          </p:cNvSpPr>
          <p:nvPr>
            <p:ph type="dt" sz="half" idx="10"/>
          </p:nvPr>
        </p:nvSpPr>
        <p:spPr/>
        <p:txBody>
          <a:bodyPr/>
          <a:lstStyle/>
          <a:p>
            <a:fld id="{8D22E775-5D5F-5040-BACD-22980A3A6EDD}" type="datetime1">
              <a:rPr lang="en-GB" smtClean="0"/>
              <a:t>08/01/2024</a:t>
            </a:fld>
            <a:endParaRPr lang="en-US"/>
          </a:p>
        </p:txBody>
      </p:sp>
      <p:sp>
        <p:nvSpPr>
          <p:cNvPr id="10" name="Footer Placeholder 9"/>
          <p:cNvSpPr>
            <a:spLocks noGrp="1"/>
          </p:cNvSpPr>
          <p:nvPr>
            <p:ph type="ftr" sz="quarter" idx="11"/>
          </p:nvPr>
        </p:nvSpPr>
        <p:spPr/>
        <p:txBody>
          <a:bodyPr/>
          <a:lstStyle/>
          <a:p>
            <a:r>
              <a:rPr lang="en-US"/>
              <a:t>Title of presentation</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13999" y="2416212"/>
            <a:ext cx="340431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a:t>
            </a:r>
          </a:p>
          <a:p>
            <a:pPr lvl="0"/>
            <a:r>
              <a:rPr lang="en-US" dirty="0"/>
              <a:t>edit text</a:t>
            </a:r>
          </a:p>
        </p:txBody>
      </p:sp>
      <p:sp>
        <p:nvSpPr>
          <p:cNvPr id="5" name="Text Placeholder 4"/>
          <p:cNvSpPr>
            <a:spLocks noGrp="1"/>
          </p:cNvSpPr>
          <p:nvPr>
            <p:ph type="body" sz="quarter" idx="3" hasCustomPrompt="1"/>
          </p:nvPr>
        </p:nvSpPr>
        <p:spPr>
          <a:xfrm>
            <a:off x="4898312" y="2416212"/>
            <a:ext cx="34043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0" y="180000"/>
            <a:ext cx="1134000" cy="511200"/>
          </a:xfrm>
          <a:prstGeom prst="rect">
            <a:avLst/>
          </a:prstGeom>
        </p:spPr>
      </p:pic>
      <p:sp>
        <p:nvSpPr>
          <p:cNvPr id="12" name="Title 1"/>
          <p:cNvSpPr>
            <a:spLocks noGrp="1"/>
          </p:cNvSpPr>
          <p:nvPr>
            <p:ph type="title" hasCustomPrompt="1"/>
          </p:nvPr>
        </p:nvSpPr>
        <p:spPr>
          <a:xfrm>
            <a:off x="1314000" y="907037"/>
            <a:ext cx="6988624" cy="1329175"/>
          </a:xfrm>
        </p:spPr>
        <p:txBody>
          <a:bodyPr/>
          <a:lstStyle/>
          <a:p>
            <a:r>
              <a:rPr lang="en-US" dirty="0"/>
              <a:t>Click to edit</a:t>
            </a:r>
            <a:br>
              <a:rPr lang="en-US" dirty="0"/>
            </a:br>
            <a:r>
              <a:rPr lang="en-US" dirty="0"/>
              <a:t>title</a:t>
            </a:r>
          </a:p>
        </p:txBody>
      </p:sp>
      <p:sp>
        <p:nvSpPr>
          <p:cNvPr id="13" name="Content Placeholder 2"/>
          <p:cNvSpPr>
            <a:spLocks noGrp="1"/>
          </p:cNvSpPr>
          <p:nvPr>
            <p:ph sz="half" idx="13" hasCustomPrompt="1"/>
          </p:nvPr>
        </p:nvSpPr>
        <p:spPr>
          <a:xfrm>
            <a:off x="1313999" y="3420124"/>
            <a:ext cx="3404313" cy="2756838"/>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3"/>
          <p:cNvSpPr>
            <a:spLocks noGrp="1"/>
          </p:cNvSpPr>
          <p:nvPr>
            <p:ph sz="half" idx="2" hasCustomPrompt="1"/>
          </p:nvPr>
        </p:nvSpPr>
        <p:spPr>
          <a:xfrm>
            <a:off x="4898312" y="3420124"/>
            <a:ext cx="3404312" cy="2756838"/>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Date Placeholder 14"/>
          <p:cNvSpPr>
            <a:spLocks noGrp="1"/>
          </p:cNvSpPr>
          <p:nvPr>
            <p:ph type="dt" sz="half" idx="14"/>
          </p:nvPr>
        </p:nvSpPr>
        <p:spPr/>
        <p:txBody>
          <a:bodyPr/>
          <a:lstStyle/>
          <a:p>
            <a:fld id="{31255690-EE67-9549-BEB6-E177D7B2842E}" type="datetime1">
              <a:rPr lang="en-GB" smtClean="0"/>
              <a:t>08/01/2024</a:t>
            </a:fld>
            <a:endParaRPr lang="en-US"/>
          </a:p>
        </p:txBody>
      </p:sp>
      <p:sp>
        <p:nvSpPr>
          <p:cNvPr id="16" name="Footer Placeholder 15"/>
          <p:cNvSpPr>
            <a:spLocks noGrp="1"/>
          </p:cNvSpPr>
          <p:nvPr>
            <p:ph type="ftr" sz="quarter" idx="15"/>
          </p:nvPr>
        </p:nvSpPr>
        <p:spPr/>
        <p:txBody>
          <a:bodyPr/>
          <a:lstStyle/>
          <a:p>
            <a:r>
              <a:rPr lang="en-US"/>
              <a:t>Title of presentation</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759017" y="907040"/>
            <a:ext cx="4543607" cy="495401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5" name="Date Placeholder 4"/>
          <p:cNvSpPr>
            <a:spLocks noGrp="1"/>
          </p:cNvSpPr>
          <p:nvPr>
            <p:ph type="dt" sz="half" idx="10"/>
          </p:nvPr>
        </p:nvSpPr>
        <p:spPr/>
        <p:txBody>
          <a:bodyPr/>
          <a:lstStyle/>
          <a:p>
            <a:fld id="{861AD0AF-38B7-6F48-9E21-B5AFEAA10AE1}" type="datetime1">
              <a:rPr lang="en-GB" smtClean="0"/>
              <a:t>08/01/2024</a:t>
            </a:fld>
            <a:endParaRPr lang="en-US"/>
          </a:p>
        </p:txBody>
      </p:sp>
      <p:sp>
        <p:nvSpPr>
          <p:cNvPr id="6" name="Footer Placeholder 5"/>
          <p:cNvSpPr>
            <a:spLocks noGrp="1"/>
          </p:cNvSpPr>
          <p:nvPr>
            <p:ph type="ftr" sz="quarter" idx="11"/>
          </p:nvPr>
        </p:nvSpPr>
        <p:spPr/>
        <p:txBody>
          <a:bodyPr/>
          <a:lstStyle/>
          <a:p>
            <a:r>
              <a:rPr lang="en-US"/>
              <a:t>Title of presentation</a:t>
            </a:r>
          </a:p>
        </p:txBody>
      </p:sp>
      <p:sp>
        <p:nvSpPr>
          <p:cNvPr id="11" name="Text Placeholder 10"/>
          <p:cNvSpPr>
            <a:spLocks noGrp="1"/>
          </p:cNvSpPr>
          <p:nvPr>
            <p:ph type="body" sz="quarter" idx="13" hasCustomPrompt="1"/>
          </p:nvPr>
        </p:nvSpPr>
        <p:spPr>
          <a:xfrm>
            <a:off x="3759017" y="5938922"/>
            <a:ext cx="4543607" cy="207152"/>
          </a:xfrm>
        </p:spPr>
        <p:txBody>
          <a:bodyPr>
            <a:normAutofit/>
          </a:bodyPr>
          <a:lstStyle>
            <a:lvl1pPr marL="0" indent="0" algn="r">
              <a:buNone/>
              <a:defRPr sz="1000" b="0" i="0">
                <a:latin typeface="Helvetica Neue Light" charset="0"/>
                <a:ea typeface="Helvetica Neue Light" charset="0"/>
                <a:cs typeface="Helvetica Neue Light" charset="0"/>
              </a:defRPr>
            </a:lvl1pPr>
          </a:lstStyle>
          <a:p>
            <a:pPr lvl="0"/>
            <a:r>
              <a:rPr lang="en-US" dirty="0"/>
              <a:t>Image by</a:t>
            </a:r>
          </a:p>
        </p:txBody>
      </p:sp>
      <p:sp>
        <p:nvSpPr>
          <p:cNvPr id="15" name="Title 1"/>
          <p:cNvSpPr>
            <a:spLocks noGrp="1"/>
          </p:cNvSpPr>
          <p:nvPr>
            <p:ph type="title" hasCustomPrompt="1"/>
          </p:nvPr>
        </p:nvSpPr>
        <p:spPr>
          <a:xfrm>
            <a:off x="1313998" y="907039"/>
            <a:ext cx="2265019" cy="2269576"/>
          </a:xfrm>
        </p:spPr>
        <p:txBody>
          <a:bodyPr anchor="t"/>
          <a:lstStyle>
            <a:lvl1pPr>
              <a:defRPr sz="3200"/>
            </a:lvl1pPr>
          </a:lstStyle>
          <a:p>
            <a:r>
              <a:rPr lang="en-US" dirty="0"/>
              <a:t>Click</a:t>
            </a:r>
            <a:br>
              <a:rPr lang="en-US" dirty="0"/>
            </a:br>
            <a:r>
              <a:rPr lang="en-US" dirty="0"/>
              <a:t>to</a:t>
            </a:r>
            <a:br>
              <a:rPr lang="en-US" dirty="0"/>
            </a:br>
            <a:r>
              <a:rPr lang="en-US" dirty="0"/>
              <a:t>edit</a:t>
            </a:r>
            <a:br>
              <a:rPr lang="en-US" dirty="0"/>
            </a:br>
            <a:r>
              <a:rPr lang="en-US" dirty="0"/>
              <a:t>title</a:t>
            </a:r>
          </a:p>
        </p:txBody>
      </p:sp>
      <p:sp>
        <p:nvSpPr>
          <p:cNvPr id="16" name="Text Placeholder 3"/>
          <p:cNvSpPr>
            <a:spLocks noGrp="1"/>
          </p:cNvSpPr>
          <p:nvPr>
            <p:ph type="body" sz="half" idx="2" hasCustomPrompt="1"/>
          </p:nvPr>
        </p:nvSpPr>
        <p:spPr>
          <a:xfrm>
            <a:off x="1313999" y="3356614"/>
            <a:ext cx="2265019" cy="251237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D05A4D3-1400-CE4E-A05F-13F529BEF576}" type="datetime1">
              <a:rPr lang="en-GB" smtClean="0"/>
              <a:t>08/01/2024</a:t>
            </a:fld>
            <a:endParaRPr lang="en-US"/>
          </a:p>
        </p:txBody>
      </p:sp>
      <p:sp>
        <p:nvSpPr>
          <p:cNvPr id="4" name="Footer Placeholder 3"/>
          <p:cNvSpPr>
            <a:spLocks noGrp="1"/>
          </p:cNvSpPr>
          <p:nvPr>
            <p:ph type="ftr" sz="quarter" idx="11"/>
          </p:nvPr>
        </p:nvSpPr>
        <p:spPr/>
        <p:txBody>
          <a:bodyPr/>
          <a:lstStyle/>
          <a:p>
            <a:r>
              <a:rPr lang="en-US"/>
              <a:t>Title of presentation</a:t>
            </a:r>
            <a:endParaRPr lang="en-US" dirty="0"/>
          </a:p>
        </p:txBody>
      </p:sp>
      <p:sp>
        <p:nvSpPr>
          <p:cNvPr id="5" name="Picture Placeholder 2"/>
          <p:cNvSpPr>
            <a:spLocks noGrp="1" noChangeAspect="1"/>
          </p:cNvSpPr>
          <p:nvPr>
            <p:ph type="pic" idx="1"/>
          </p:nvPr>
        </p:nvSpPr>
        <p:spPr>
          <a:xfrm>
            <a:off x="4067390" y="907040"/>
            <a:ext cx="4235234" cy="495401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6" name="Title 1"/>
          <p:cNvSpPr>
            <a:spLocks noGrp="1"/>
          </p:cNvSpPr>
          <p:nvPr>
            <p:ph type="title" hasCustomPrompt="1"/>
          </p:nvPr>
        </p:nvSpPr>
        <p:spPr>
          <a:xfrm>
            <a:off x="1313998" y="907039"/>
            <a:ext cx="2573392" cy="1821172"/>
          </a:xfrm>
        </p:spPr>
        <p:txBody>
          <a:bodyPr anchor="t"/>
          <a:lstStyle>
            <a:lvl1pPr>
              <a:defRPr sz="3200"/>
            </a:lvl1pPr>
          </a:lstStyle>
          <a:p>
            <a:r>
              <a:rPr lang="en-US" dirty="0"/>
              <a:t>Click</a:t>
            </a:r>
            <a:br>
              <a:rPr lang="en-US" dirty="0"/>
            </a:br>
            <a:r>
              <a:rPr lang="en-US" dirty="0"/>
              <a:t>to edit</a:t>
            </a:r>
            <a:br>
              <a:rPr lang="en-US" dirty="0"/>
            </a:br>
            <a:r>
              <a:rPr lang="en-US" dirty="0"/>
              <a:t>title style</a:t>
            </a:r>
          </a:p>
        </p:txBody>
      </p:sp>
      <p:sp>
        <p:nvSpPr>
          <p:cNvPr id="8" name="Picture Placeholder 2"/>
          <p:cNvSpPr>
            <a:spLocks noGrp="1" noChangeAspect="1"/>
          </p:cNvSpPr>
          <p:nvPr>
            <p:ph type="pic" idx="14"/>
          </p:nvPr>
        </p:nvSpPr>
        <p:spPr>
          <a:xfrm>
            <a:off x="1313999" y="2908211"/>
            <a:ext cx="2573391" cy="295284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12" name="Text Placeholder 10"/>
          <p:cNvSpPr>
            <a:spLocks noGrp="1"/>
          </p:cNvSpPr>
          <p:nvPr>
            <p:ph type="body" sz="quarter" idx="13" hasCustomPrompt="1"/>
          </p:nvPr>
        </p:nvSpPr>
        <p:spPr>
          <a:xfrm>
            <a:off x="4067390" y="5938922"/>
            <a:ext cx="4235234" cy="207152"/>
          </a:xfrm>
        </p:spPr>
        <p:txBody>
          <a:bodyPr>
            <a:normAutofit/>
          </a:bodyPr>
          <a:lstStyle>
            <a:lvl1pPr marL="0" indent="0" algn="r">
              <a:buNone/>
              <a:defRPr sz="1000" b="0" i="0">
                <a:latin typeface="Helvetica Neue Light" charset="0"/>
                <a:ea typeface="Helvetica Neue Light" charset="0"/>
                <a:cs typeface="Helvetica Neue Light" charset="0"/>
              </a:defRPr>
            </a:lvl1pPr>
          </a:lstStyle>
          <a:p>
            <a:pPr lvl="0"/>
            <a:r>
              <a:rPr lang="en-US" dirty="0"/>
              <a:t>Image by</a:t>
            </a:r>
          </a:p>
        </p:txBody>
      </p:sp>
      <p:sp>
        <p:nvSpPr>
          <p:cNvPr id="13" name="Text Placeholder 10"/>
          <p:cNvSpPr>
            <a:spLocks noGrp="1"/>
          </p:cNvSpPr>
          <p:nvPr>
            <p:ph type="body" sz="quarter" idx="15" hasCustomPrompt="1"/>
          </p:nvPr>
        </p:nvSpPr>
        <p:spPr>
          <a:xfrm>
            <a:off x="1313998" y="5938922"/>
            <a:ext cx="2573392" cy="207152"/>
          </a:xfrm>
        </p:spPr>
        <p:txBody>
          <a:bodyPr>
            <a:normAutofit/>
          </a:bodyPr>
          <a:lstStyle>
            <a:lvl1pPr marL="0" indent="0" algn="r">
              <a:buNone/>
              <a:defRPr sz="1000" b="0" i="0">
                <a:latin typeface="Helvetica Neue Light" charset="0"/>
                <a:ea typeface="Helvetica Neue Light" charset="0"/>
                <a:cs typeface="Helvetica Neue Light" charset="0"/>
              </a:defRPr>
            </a:lvl1pPr>
          </a:lstStyle>
          <a:p>
            <a:pPr lvl="0"/>
            <a:r>
              <a:rPr lang="en-US" dirty="0"/>
              <a:t>Image by</a:t>
            </a:r>
          </a:p>
        </p:txBody>
      </p:sp>
    </p:spTree>
    <p:extLst>
      <p:ext uri="{BB962C8B-B14F-4D97-AF65-F5344CB8AC3E}">
        <p14:creationId xmlns:p14="http://schemas.microsoft.com/office/powerpoint/2010/main" val="301555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14000" y="907037"/>
            <a:ext cx="7201350" cy="1869006"/>
          </a:xfrm>
          <a:prstGeom prst="rect">
            <a:avLst/>
          </a:prstGeom>
        </p:spPr>
        <p:txBody>
          <a:bodyPr vert="horz" lIns="91440" tIns="45720" rIns="91440" bIns="45720" rtlCol="0" anchor="t">
            <a:normAutofit/>
          </a:bodyPr>
          <a:lstStyle/>
          <a:p>
            <a:r>
              <a:rPr lang="en-US" dirty="0"/>
              <a:t>Click to edit title style</a:t>
            </a:r>
          </a:p>
        </p:txBody>
      </p:sp>
      <p:sp>
        <p:nvSpPr>
          <p:cNvPr id="3" name="Text Placeholder 2"/>
          <p:cNvSpPr>
            <a:spLocks noGrp="1"/>
          </p:cNvSpPr>
          <p:nvPr>
            <p:ph type="body" idx="1"/>
          </p:nvPr>
        </p:nvSpPr>
        <p:spPr>
          <a:xfrm>
            <a:off x="1314000" y="2776041"/>
            <a:ext cx="7201350" cy="3400921"/>
          </a:xfrm>
          <a:prstGeom prst="rect">
            <a:avLst/>
          </a:prstGeom>
        </p:spPr>
        <p:txBody>
          <a:bodyPr vert="horz" lIns="91440" tIns="45720" rIns="91440" bIns="45720" rtlCol="0">
            <a:normAutofit/>
          </a:body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216900" y="479425"/>
            <a:ext cx="841375" cy="281165"/>
          </a:xfrm>
          <a:prstGeom prst="rect">
            <a:avLst/>
          </a:prstGeom>
        </p:spPr>
        <p:txBody>
          <a:bodyPr vert="horz" lIns="91440" tIns="45720" rIns="91440" bIns="45720" rtlCol="0" anchor="b"/>
          <a:lstStyle>
            <a:lvl1pPr algn="l">
              <a:defRPr sz="1000" b="0" i="0">
                <a:solidFill>
                  <a:schemeClr val="tx1"/>
                </a:solidFill>
                <a:latin typeface="Helvetica Neue Light" charset="0"/>
                <a:ea typeface="Helvetica Neue Light" charset="0"/>
                <a:cs typeface="Helvetica Neue Light" charset="0"/>
              </a:defRPr>
            </a:lvl1pPr>
          </a:lstStyle>
          <a:p>
            <a:fld id="{A57A2198-33DA-D440-B185-5F0E507A287E}" type="datetime1">
              <a:rPr lang="en-GB" smtClean="0"/>
              <a:t>08/01/2024</a:t>
            </a:fld>
            <a:endParaRPr lang="en-US"/>
          </a:p>
        </p:txBody>
      </p:sp>
      <p:sp>
        <p:nvSpPr>
          <p:cNvPr id="5" name="Footer Placeholder 4"/>
          <p:cNvSpPr>
            <a:spLocks noGrp="1"/>
          </p:cNvSpPr>
          <p:nvPr>
            <p:ph type="ftr" sz="quarter" idx="3"/>
          </p:nvPr>
        </p:nvSpPr>
        <p:spPr>
          <a:xfrm>
            <a:off x="5225143" y="361538"/>
            <a:ext cx="3077481" cy="192996"/>
          </a:xfrm>
          <a:prstGeom prst="rect">
            <a:avLst/>
          </a:prstGeom>
        </p:spPr>
        <p:txBody>
          <a:bodyPr vert="horz" lIns="91440" tIns="45720" rIns="91440" bIns="45720" rtlCol="0" anchor="b"/>
          <a:lstStyle>
            <a:lvl1pPr algn="r">
              <a:defRPr sz="1050" b="1" i="0">
                <a:solidFill>
                  <a:schemeClr val="tx1"/>
                </a:solidFill>
                <a:latin typeface="Helvetica Neue" charset="0"/>
                <a:ea typeface="Helvetica Neue" charset="0"/>
                <a:cs typeface="Helvetica Neue" charset="0"/>
              </a:defRPr>
            </a:lvl1pPr>
          </a:lstStyle>
          <a:p>
            <a:r>
              <a:rPr lang="en-US"/>
              <a:t>Title of presentation</a:t>
            </a:r>
            <a:endParaRPr lang="en-US" dirty="0"/>
          </a:p>
        </p:txBody>
      </p:sp>
      <p:pic>
        <p:nvPicPr>
          <p:cNvPr id="7" name="Picture 6"/>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80000" y="180000"/>
            <a:ext cx="1134000" cy="511200"/>
          </a:xfrm>
          <a:prstGeom prst="rect">
            <a:avLst/>
          </a:prstGeom>
        </p:spPr>
      </p:pic>
      <p:sp>
        <p:nvSpPr>
          <p:cNvPr id="12" name="TextBox 11"/>
          <p:cNvSpPr txBox="1"/>
          <p:nvPr userDrawn="1"/>
        </p:nvSpPr>
        <p:spPr>
          <a:xfrm>
            <a:off x="6250074" y="511177"/>
            <a:ext cx="2052691" cy="246221"/>
          </a:xfrm>
          <a:prstGeom prst="rect">
            <a:avLst/>
          </a:prstGeom>
          <a:noFill/>
        </p:spPr>
        <p:txBody>
          <a:bodyPr wrap="square" rtlCol="0" anchor="b">
            <a:spAutoFit/>
          </a:bodyPr>
          <a:lstStyle/>
          <a:p>
            <a:pPr algn="r"/>
            <a:r>
              <a:rPr lang="en-US" sz="1000" b="0" i="0" dirty="0">
                <a:latin typeface="Helvetica Neue Light" charset="0"/>
                <a:ea typeface="Helvetica Neue Light" charset="0"/>
                <a:cs typeface="Helvetica Neue Light" charset="0"/>
              </a:rPr>
              <a:t>Teaching and Learning Exchange</a:t>
            </a:r>
          </a:p>
        </p:txBody>
      </p:sp>
      <p:pic>
        <p:nvPicPr>
          <p:cNvPr id="14" name="Picture 1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8581125" y="6318000"/>
            <a:ext cx="382595" cy="360000"/>
          </a:xfrm>
          <a:prstGeom prst="rect">
            <a:avLst/>
          </a:prstGeom>
        </p:spPr>
      </p:pic>
      <p:pic>
        <p:nvPicPr>
          <p:cNvPr id="15" name="Picture 14"/>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80000" y="6318000"/>
            <a:ext cx="382595" cy="360000"/>
          </a:xfrm>
          <a:prstGeom prst="rect">
            <a:avLst/>
          </a:prstGeom>
        </p:spPr>
      </p:pic>
    </p:spTree>
    <p:extLst>
      <p:ext uri="{BB962C8B-B14F-4D97-AF65-F5344CB8AC3E}">
        <p14:creationId xmlns:p14="http://schemas.microsoft.com/office/powerpoint/2010/main" val="21406574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73" r:id="rId5"/>
    <p:sldLayoutId id="2147483664" r:id="rId6"/>
    <p:sldLayoutId id="2147483665" r:id="rId7"/>
    <p:sldLayoutId id="2147483669" r:id="rId8"/>
    <p:sldLayoutId id="2147483674" r:id="rId9"/>
    <p:sldLayoutId id="2147483675" r:id="rId10"/>
    <p:sldLayoutId id="2147483670" r:id="rId11"/>
    <p:sldLayoutId id="2147483671" r:id="rId12"/>
    <p:sldLayoutId id="2147483667" r:id="rId13"/>
    <p:sldLayoutId id="2147483668" r:id="rId14"/>
    <p:sldLayoutId id="2147483672" r:id="rId15"/>
  </p:sldLayoutIdLst>
  <p:hf sldNum="0" hdr="0"/>
  <p:txStyles>
    <p:titleStyle>
      <a:lvl1pPr algn="l" defTabSz="914400" rtl="0" eaLnBrk="1" latinLnBrk="0" hangingPunct="1">
        <a:lnSpc>
          <a:spcPct val="90000"/>
        </a:lnSpc>
        <a:spcBef>
          <a:spcPct val="0"/>
        </a:spcBef>
        <a:buNone/>
        <a:defRPr sz="4400" b="1" i="0" kern="1200">
          <a:solidFill>
            <a:schemeClr val="tx1"/>
          </a:solidFill>
          <a:latin typeface="Helvetica Neue" charset="0"/>
          <a:ea typeface="Helvetica Neue" charset="0"/>
          <a:cs typeface="Helvetica Neue"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mailto:academicpractice@arts.ac.uk"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arts.ac.uk/students/student-services/disability-and-dyslexia"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hyperlink" Target="https://academicsupportonline.arts.ac.uk/" TargetMode="External"/><Relationship Id="rId4" Type="http://schemas.openxmlformats.org/officeDocument/2006/relationships/hyperlink" Target="mailto:disability@arts.ac.uk"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arts-su.com/yourvoice/coursereps/"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endParaRPr lang="en-US" sz="1800" dirty="0"/>
          </a:p>
          <a:p>
            <a:r>
              <a:rPr lang="en-US" sz="1800" dirty="0"/>
              <a:t>Catherine Smith, </a:t>
            </a:r>
            <a:r>
              <a:rPr lang="en-US" sz="1800" dirty="0" err="1"/>
              <a:t>Frederico</a:t>
            </a:r>
            <a:r>
              <a:rPr lang="en-US" sz="1800" dirty="0"/>
              <a:t> Matos, John O’Reilly</a:t>
            </a:r>
          </a:p>
          <a:p>
            <a:r>
              <a:rPr lang="en-US" sz="1800" dirty="0"/>
              <a:t>09.01.24</a:t>
            </a:r>
          </a:p>
        </p:txBody>
      </p:sp>
      <p:sp>
        <p:nvSpPr>
          <p:cNvPr id="3" name="Title 2"/>
          <p:cNvSpPr>
            <a:spLocks noGrp="1"/>
          </p:cNvSpPr>
          <p:nvPr>
            <p:ph type="title"/>
          </p:nvPr>
        </p:nvSpPr>
        <p:spPr/>
        <p:txBody>
          <a:bodyPr>
            <a:normAutofit/>
          </a:bodyPr>
          <a:lstStyle/>
          <a:p>
            <a:r>
              <a:rPr lang="en-US" sz="4400" b="0" dirty="0">
                <a:latin typeface="+mn-lt"/>
              </a:rPr>
              <a:t>Welcome to </a:t>
            </a:r>
            <a:br>
              <a:rPr lang="en-US" sz="4400" dirty="0">
                <a:latin typeface="+mn-lt"/>
              </a:rPr>
            </a:br>
            <a:r>
              <a:rPr lang="en-US" sz="4400" dirty="0">
                <a:latin typeface="+mn-lt"/>
              </a:rPr>
              <a:t>MA Academic Practice in Art, Design and Communication</a:t>
            </a:r>
          </a:p>
        </p:txBody>
      </p:sp>
    </p:spTree>
    <p:extLst>
      <p:ext uri="{BB962C8B-B14F-4D97-AF65-F5344CB8AC3E}">
        <p14:creationId xmlns:p14="http://schemas.microsoft.com/office/powerpoint/2010/main" val="608454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000" y="907036"/>
            <a:ext cx="7563300" cy="5269925"/>
          </a:xfrm>
        </p:spPr>
        <p:txBody>
          <a:bodyPr>
            <a:normAutofit fontScale="90000"/>
          </a:bodyPr>
          <a:lstStyle/>
          <a:p>
            <a:pPr lvl="0" hangingPunct="0"/>
            <a:br>
              <a:rPr lang="en-US" dirty="0">
                <a:latin typeface="+mn-lt"/>
              </a:rPr>
            </a:br>
            <a:br>
              <a:rPr lang="en-US" dirty="0">
                <a:latin typeface="+mn-lt"/>
              </a:rPr>
            </a:br>
            <a:br>
              <a:rPr lang="en-US" dirty="0">
                <a:latin typeface="+mn-lt"/>
              </a:rPr>
            </a:br>
            <a:r>
              <a:rPr lang="en-US" dirty="0">
                <a:latin typeface="+mn-lt"/>
              </a:rPr>
              <a:t>Questions so far?</a:t>
            </a:r>
            <a:br>
              <a:rPr lang="en-US" dirty="0">
                <a:latin typeface="+mn-lt"/>
              </a:rPr>
            </a:br>
            <a:br>
              <a:rPr lang="en-US" sz="2700" dirty="0">
                <a:latin typeface="+mn-lt"/>
              </a:rPr>
            </a:br>
            <a:br>
              <a:rPr lang="en-US" dirty="0">
                <a:latin typeface="+mn-lt"/>
              </a:rPr>
            </a:br>
            <a:r>
              <a:rPr lang="en-US" dirty="0">
                <a:latin typeface="+mn-lt"/>
              </a:rPr>
              <a:t>…coffee break! </a:t>
            </a:r>
            <a:br>
              <a:rPr lang="en-US" b="0" dirty="0">
                <a:latin typeface="+mn-lt"/>
              </a:rPr>
            </a:br>
            <a:br>
              <a:rPr lang="en-US" sz="2800" b="0" dirty="0">
                <a:latin typeface="+mn-lt"/>
              </a:rPr>
            </a:br>
            <a:br>
              <a:rPr lang="en-US" dirty="0"/>
            </a:br>
            <a:br>
              <a:rPr lang="en-US" sz="2000" b="0" dirty="0">
                <a:latin typeface="+mn-lt"/>
              </a:rPr>
            </a:br>
            <a:br>
              <a:rPr lang="en-US" sz="2000" b="0" dirty="0">
                <a:latin typeface="+mn-lt"/>
              </a:rPr>
            </a:br>
            <a:br>
              <a:rPr lang="en-GB" sz="2000" b="0" dirty="0">
                <a:latin typeface="+mn-lt"/>
              </a:rPr>
            </a:br>
            <a:br>
              <a:rPr lang="en-GB" sz="2000" dirty="0"/>
            </a:br>
            <a:br>
              <a:rPr lang="en-GB" sz="2000" dirty="0"/>
            </a:br>
            <a:br>
              <a:rPr lang="en-US" sz="2000" dirty="0"/>
            </a:br>
            <a:endParaRPr lang="en-US" sz="2000" b="0" dirty="0"/>
          </a:p>
        </p:txBody>
      </p:sp>
    </p:spTree>
    <p:extLst>
      <p:ext uri="{BB962C8B-B14F-4D97-AF65-F5344CB8AC3E}">
        <p14:creationId xmlns:p14="http://schemas.microsoft.com/office/powerpoint/2010/main" val="1801723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000" y="907036"/>
            <a:ext cx="7563300" cy="5269925"/>
          </a:xfrm>
        </p:spPr>
        <p:txBody>
          <a:bodyPr>
            <a:normAutofit/>
          </a:bodyPr>
          <a:lstStyle/>
          <a:p>
            <a:pPr lvl="0" hangingPunct="0">
              <a:lnSpc>
                <a:spcPct val="100000"/>
              </a:lnSpc>
            </a:pPr>
            <a:r>
              <a:rPr lang="en-US" dirty="0">
                <a:latin typeface="+mn-lt"/>
              </a:rPr>
              <a:t>MA course structure</a:t>
            </a:r>
            <a:br>
              <a:rPr lang="en-US" dirty="0"/>
            </a:br>
            <a:br>
              <a:rPr lang="en-US" sz="2000" b="0" dirty="0">
                <a:latin typeface="+mn-lt"/>
              </a:rPr>
            </a:br>
            <a:r>
              <a:rPr lang="en-US" sz="2000" b="0" dirty="0">
                <a:latin typeface="+mn-lt"/>
              </a:rPr>
              <a:t>60 credits from </a:t>
            </a:r>
            <a:r>
              <a:rPr lang="en-US" sz="2000" b="0" dirty="0" err="1">
                <a:latin typeface="+mn-lt"/>
              </a:rPr>
              <a:t>PgCert</a:t>
            </a:r>
            <a:r>
              <a:rPr lang="en-US" sz="2000" b="0" dirty="0">
                <a:latin typeface="+mn-lt"/>
              </a:rPr>
              <a:t> (or AAC/APEL) ✔ +</a:t>
            </a:r>
            <a:br>
              <a:rPr lang="en-US" sz="2700" b="0" dirty="0">
                <a:latin typeface="+mn-lt"/>
              </a:rPr>
            </a:br>
            <a:br>
              <a:rPr lang="en-US" sz="2700" b="0" dirty="0">
                <a:latin typeface="+mn-lt"/>
              </a:rPr>
            </a:br>
            <a:br>
              <a:rPr lang="en-GB" sz="2700" b="0" dirty="0">
                <a:latin typeface="+mn-lt"/>
              </a:rPr>
            </a:br>
            <a:br>
              <a:rPr lang="en-GB" sz="2000" dirty="0"/>
            </a:br>
            <a:br>
              <a:rPr lang="en-GB" sz="2000" dirty="0"/>
            </a:br>
            <a:br>
              <a:rPr lang="en-US" sz="2000" dirty="0"/>
            </a:br>
            <a:endParaRPr lang="en-US" sz="2000" b="0" dirty="0"/>
          </a:p>
        </p:txBody>
      </p:sp>
      <p:graphicFrame>
        <p:nvGraphicFramePr>
          <p:cNvPr id="5" name="Diagram 4">
            <a:extLst>
              <a:ext uri="{FF2B5EF4-FFF2-40B4-BE49-F238E27FC236}">
                <a16:creationId xmlns:a16="http://schemas.microsoft.com/office/drawing/2014/main" id="{E2A45128-8718-4B43-9BAC-7D21ABE2A475}"/>
              </a:ext>
            </a:extLst>
          </p:cNvPr>
          <p:cNvGraphicFramePr/>
          <p:nvPr>
            <p:extLst>
              <p:ext uri="{D42A27DB-BD31-4B8C-83A1-F6EECF244321}">
                <p14:modId xmlns:p14="http://schemas.microsoft.com/office/powerpoint/2010/main" val="4285556640"/>
              </p:ext>
            </p:extLst>
          </p:nvPr>
        </p:nvGraphicFramePr>
        <p:xfrm>
          <a:off x="1385252" y="1954466"/>
          <a:ext cx="6096000"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Pentagon 5">
            <a:extLst>
              <a:ext uri="{FF2B5EF4-FFF2-40B4-BE49-F238E27FC236}">
                <a16:creationId xmlns:a16="http://schemas.microsoft.com/office/drawing/2014/main" id="{727A9F02-67CE-FD4B-9D6E-934F57CDAE30}"/>
              </a:ext>
            </a:extLst>
          </p:cNvPr>
          <p:cNvSpPr/>
          <p:nvPr/>
        </p:nvSpPr>
        <p:spPr>
          <a:xfrm>
            <a:off x="1385252" y="4976708"/>
            <a:ext cx="6096000" cy="775216"/>
          </a:xfrm>
          <a:prstGeom prst="homePlat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en-US" sz="1600" b="1" dirty="0">
                <a:solidFill>
                  <a:schemeClr val="tx1"/>
                </a:solidFill>
              </a:rPr>
              <a:t>Cross-</a:t>
            </a:r>
            <a:r>
              <a:rPr lang="en-US" sz="1600" b="1" dirty="0" err="1">
                <a:solidFill>
                  <a:schemeClr val="tx1"/>
                </a:solidFill>
              </a:rPr>
              <a:t>programme</a:t>
            </a:r>
            <a:r>
              <a:rPr lang="en-US" sz="1600" b="1" dirty="0">
                <a:solidFill>
                  <a:schemeClr val="tx1"/>
                </a:solidFill>
              </a:rPr>
              <a:t> monthly events:</a:t>
            </a:r>
          </a:p>
          <a:p>
            <a:pPr algn="ctr"/>
            <a:r>
              <a:rPr lang="en-US" sz="1600" dirty="0">
                <a:solidFill>
                  <a:schemeClr val="tx1"/>
                </a:solidFill>
              </a:rPr>
              <a:t>guest lectures, practice workshops, research seminars</a:t>
            </a:r>
          </a:p>
        </p:txBody>
      </p:sp>
    </p:spTree>
    <p:extLst>
      <p:ext uri="{BB962C8B-B14F-4D97-AF65-F5344CB8AC3E}">
        <p14:creationId xmlns:p14="http://schemas.microsoft.com/office/powerpoint/2010/main" val="675659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000" y="907036"/>
            <a:ext cx="7563300" cy="5269925"/>
          </a:xfrm>
        </p:spPr>
        <p:txBody>
          <a:bodyPr>
            <a:normAutofit fontScale="90000"/>
          </a:bodyPr>
          <a:lstStyle/>
          <a:p>
            <a:pPr lvl="0" hangingPunct="0">
              <a:lnSpc>
                <a:spcPct val="100000"/>
              </a:lnSpc>
            </a:pPr>
            <a:r>
              <a:rPr lang="en-US" dirty="0">
                <a:latin typeface="+mn-lt"/>
              </a:rPr>
              <a:t>MA course unit schedule</a:t>
            </a:r>
            <a:br>
              <a:rPr lang="en-US" dirty="0">
                <a:latin typeface="+mn-lt"/>
              </a:rPr>
            </a:br>
            <a:br>
              <a:rPr lang="en-US" sz="2200" b="0" dirty="0">
                <a:latin typeface="+mn-lt"/>
              </a:rPr>
            </a:br>
            <a:r>
              <a:rPr lang="en-US" sz="2200" dirty="0">
                <a:latin typeface="+mn-lt"/>
              </a:rPr>
              <a:t>Over 2 years:</a:t>
            </a:r>
            <a:br>
              <a:rPr lang="en-US" sz="2200" b="0" dirty="0">
                <a:latin typeface="+mn-lt"/>
              </a:rPr>
            </a:br>
            <a:br>
              <a:rPr lang="en-US" sz="2200" b="0" dirty="0">
                <a:latin typeface="+mn-lt"/>
              </a:rPr>
            </a:br>
            <a:r>
              <a:rPr lang="en-US" sz="2200" b="0" dirty="0">
                <a:latin typeface="+mn-lt"/>
              </a:rPr>
              <a:t>Research Methods &amp; Practices: Jan &gt; July 2024</a:t>
            </a:r>
            <a:br>
              <a:rPr lang="en-US" sz="2200" b="0" dirty="0">
                <a:latin typeface="+mn-lt"/>
              </a:rPr>
            </a:br>
            <a:br>
              <a:rPr lang="en-US" sz="2200" b="0" dirty="0">
                <a:latin typeface="+mn-lt"/>
              </a:rPr>
            </a:br>
            <a:r>
              <a:rPr lang="en-US" sz="2200" b="0" dirty="0">
                <a:latin typeface="+mn-lt"/>
              </a:rPr>
              <a:t>Major Project: Sept 2024 &gt; Sept 2025</a:t>
            </a:r>
            <a:br>
              <a:rPr lang="en-US" sz="2200" b="0" dirty="0">
                <a:latin typeface="+mn-lt"/>
              </a:rPr>
            </a:br>
            <a:br>
              <a:rPr lang="en-US" sz="2200" b="0" dirty="0">
                <a:latin typeface="+mn-lt"/>
              </a:rPr>
            </a:br>
            <a:r>
              <a:rPr lang="en-US" sz="2200" b="0" dirty="0">
                <a:latin typeface="+mn-lt"/>
              </a:rPr>
              <a:t>Dissemination &amp; Impact: Oct &gt; Dec 2025</a:t>
            </a:r>
            <a:br>
              <a:rPr lang="en-US" sz="2200" b="0" dirty="0">
                <a:latin typeface="+mn-lt"/>
              </a:rPr>
            </a:br>
            <a:br>
              <a:rPr lang="en-GB" sz="2200" dirty="0"/>
            </a:br>
            <a:r>
              <a:rPr lang="en-GB" sz="2200" dirty="0"/>
              <a:t>The MA must be completed within 3 years (so by Jan 2027 latest).</a:t>
            </a:r>
            <a:br>
              <a:rPr lang="en-GB" sz="2200" dirty="0"/>
            </a:br>
            <a:br>
              <a:rPr lang="en-GB" sz="2200" dirty="0"/>
            </a:br>
            <a:r>
              <a:rPr lang="en-GB" sz="2200" b="0" dirty="0"/>
              <a:t>Always contact the Course Leader if you are considering taking time out from study.</a:t>
            </a:r>
            <a:br>
              <a:rPr lang="en-GB" sz="2200" dirty="0"/>
            </a:br>
            <a:br>
              <a:rPr lang="en-US" sz="2000" dirty="0"/>
            </a:br>
            <a:endParaRPr lang="en-US" sz="2000" b="0" dirty="0"/>
          </a:p>
        </p:txBody>
      </p:sp>
    </p:spTree>
    <p:extLst>
      <p:ext uri="{BB962C8B-B14F-4D97-AF65-F5344CB8AC3E}">
        <p14:creationId xmlns:p14="http://schemas.microsoft.com/office/powerpoint/2010/main" val="1276060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000" y="907036"/>
            <a:ext cx="7563300" cy="5269925"/>
          </a:xfrm>
        </p:spPr>
        <p:txBody>
          <a:bodyPr>
            <a:normAutofit fontScale="90000"/>
          </a:bodyPr>
          <a:lstStyle/>
          <a:p>
            <a:r>
              <a:rPr lang="en-US" dirty="0">
                <a:latin typeface="+mn-lt"/>
              </a:rPr>
              <a:t>Academic Practice event series (online)</a:t>
            </a:r>
            <a:br>
              <a:rPr lang="en-US" dirty="0">
                <a:latin typeface="+mn-lt"/>
              </a:rPr>
            </a:br>
            <a:br>
              <a:rPr lang="en-US" sz="2000" dirty="0">
                <a:latin typeface="+mn-lt"/>
              </a:rPr>
            </a:br>
            <a:r>
              <a:rPr lang="en-US" sz="2000" b="0" dirty="0">
                <a:latin typeface="+mn-lt"/>
              </a:rPr>
              <a:t>Wednesday afternoons from 24 January 2024 from 2-4pm.</a:t>
            </a:r>
            <a:br>
              <a:rPr lang="en-US" sz="2000" b="0" dirty="0">
                <a:latin typeface="+mn-lt"/>
              </a:rPr>
            </a:br>
            <a:br>
              <a:rPr lang="en-US" sz="2000" b="0" dirty="0">
                <a:latin typeface="+mn-lt"/>
              </a:rPr>
            </a:br>
            <a:r>
              <a:rPr lang="en-US" sz="2000" b="0" dirty="0">
                <a:latin typeface="+mn-lt"/>
              </a:rPr>
              <a:t>3 per term. Spring events:</a:t>
            </a:r>
            <a:br>
              <a:rPr lang="en-US" sz="2000" b="0" dirty="0">
                <a:latin typeface="+mn-lt"/>
              </a:rPr>
            </a:br>
            <a:br>
              <a:rPr lang="en-US" sz="2000" b="0" dirty="0">
                <a:latin typeface="+mn-lt"/>
              </a:rPr>
            </a:br>
            <a:r>
              <a:rPr lang="en-US" sz="2000" b="0" dirty="0">
                <a:latin typeface="+mn-lt"/>
              </a:rPr>
              <a:t>Wed 24 Jan: Judy Willcocks &amp; Georgina Orgill on ‘Object-Based Learning’</a:t>
            </a:r>
            <a:br>
              <a:rPr lang="en-US" sz="2000" b="0" dirty="0">
                <a:latin typeface="+mn-lt"/>
              </a:rPr>
            </a:br>
            <a:br>
              <a:rPr lang="en-US" sz="2000" b="0" dirty="0">
                <a:latin typeface="+mn-lt"/>
              </a:rPr>
            </a:br>
            <a:r>
              <a:rPr lang="en-US" sz="2000" b="0" dirty="0">
                <a:latin typeface="+mn-lt"/>
              </a:rPr>
              <a:t>Wed 14 Feb: Dr Annamarie McKie on ‘Reflection in the Creative Arts’</a:t>
            </a:r>
            <a:br>
              <a:rPr lang="en-US" sz="2000" b="0" dirty="0">
                <a:latin typeface="+mn-lt"/>
              </a:rPr>
            </a:br>
            <a:br>
              <a:rPr lang="en-US" sz="2000" b="0" dirty="0">
                <a:latin typeface="+mn-lt"/>
              </a:rPr>
            </a:br>
            <a:r>
              <a:rPr lang="en-US" sz="2000" b="0" dirty="0">
                <a:latin typeface="+mn-lt"/>
              </a:rPr>
              <a:t>Wed 13 March: tbc</a:t>
            </a:r>
            <a:br>
              <a:rPr lang="en-US" sz="2000" b="0" dirty="0">
                <a:latin typeface="+mn-lt"/>
              </a:rPr>
            </a:br>
            <a:br>
              <a:rPr lang="en-US" sz="2000" b="0" dirty="0">
                <a:latin typeface="+mn-lt"/>
              </a:rPr>
            </a:br>
            <a:r>
              <a:rPr lang="en-US" sz="2000" b="0" dirty="0">
                <a:latin typeface="+mn-lt"/>
              </a:rPr>
              <a:t>Schedule &amp; Collaborate link is on Moodle MA homepage.</a:t>
            </a:r>
            <a:br>
              <a:rPr lang="en-US" sz="2000" b="0" dirty="0">
                <a:latin typeface="+mn-lt"/>
              </a:rPr>
            </a:br>
            <a:br>
              <a:rPr lang="en-US" sz="2000" b="0" dirty="0">
                <a:latin typeface="+mn-lt"/>
              </a:rPr>
            </a:br>
            <a:r>
              <a:rPr lang="en-US" sz="2000" b="0" dirty="0">
                <a:latin typeface="+mn-lt"/>
              </a:rPr>
              <a:t>Will be recorded but please try and attend.</a:t>
            </a:r>
            <a:br>
              <a:rPr lang="en-US" sz="2000" b="0" dirty="0">
                <a:solidFill>
                  <a:srgbClr val="FF0000"/>
                </a:solidFill>
              </a:rPr>
            </a:br>
            <a:br>
              <a:rPr lang="en-US" sz="2000" b="0" dirty="0">
                <a:solidFill>
                  <a:srgbClr val="FF0000"/>
                </a:solidFill>
              </a:rPr>
            </a:br>
            <a:br>
              <a:rPr lang="en-US" sz="2000" b="0" dirty="0">
                <a:solidFill>
                  <a:srgbClr val="FF0000"/>
                </a:solidFill>
              </a:rPr>
            </a:br>
            <a:br>
              <a:rPr lang="en-US" sz="2000" b="0" dirty="0">
                <a:solidFill>
                  <a:srgbClr val="FF0000"/>
                </a:solidFill>
              </a:rPr>
            </a:br>
            <a:br>
              <a:rPr lang="en-US" sz="2000" b="0" dirty="0">
                <a:solidFill>
                  <a:srgbClr val="FF0000"/>
                </a:solidFill>
                <a:latin typeface="+mn-lt"/>
              </a:rPr>
            </a:br>
            <a:br>
              <a:rPr lang="en-US" dirty="0">
                <a:solidFill>
                  <a:srgbClr val="FF0000"/>
                </a:solidFill>
              </a:rPr>
            </a:br>
            <a:br>
              <a:rPr lang="en-US" sz="2000" b="0" dirty="0">
                <a:latin typeface="+mn-lt"/>
              </a:rPr>
            </a:br>
            <a:br>
              <a:rPr lang="en-US" sz="2000" b="0" dirty="0">
                <a:latin typeface="+mn-lt"/>
              </a:rPr>
            </a:br>
            <a:br>
              <a:rPr lang="en-GB" sz="2000" b="0" dirty="0">
                <a:latin typeface="+mn-lt"/>
              </a:rPr>
            </a:br>
            <a:br>
              <a:rPr lang="en-GB" sz="2000" dirty="0"/>
            </a:br>
            <a:br>
              <a:rPr lang="en-GB" sz="2000" dirty="0"/>
            </a:br>
            <a:br>
              <a:rPr lang="en-US" sz="2000" dirty="0"/>
            </a:br>
            <a:endParaRPr lang="en-US" sz="2000" b="0" dirty="0"/>
          </a:p>
        </p:txBody>
      </p:sp>
    </p:spTree>
    <p:extLst>
      <p:ext uri="{BB962C8B-B14F-4D97-AF65-F5344CB8AC3E}">
        <p14:creationId xmlns:p14="http://schemas.microsoft.com/office/powerpoint/2010/main" val="545901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000" y="907036"/>
            <a:ext cx="7563300" cy="5269925"/>
          </a:xfrm>
        </p:spPr>
        <p:txBody>
          <a:bodyPr>
            <a:normAutofit fontScale="90000"/>
          </a:bodyPr>
          <a:lstStyle/>
          <a:p>
            <a:pPr lvl="0" hangingPunct="0">
              <a:lnSpc>
                <a:spcPct val="100000"/>
              </a:lnSpc>
            </a:pPr>
            <a:r>
              <a:rPr lang="en-US" dirty="0">
                <a:latin typeface="+mn-lt"/>
              </a:rPr>
              <a:t>Tutorials</a:t>
            </a:r>
            <a:br>
              <a:rPr lang="en-US" dirty="0"/>
            </a:br>
            <a:br>
              <a:rPr lang="en-US" sz="2000" b="0" dirty="0">
                <a:latin typeface="+mn-lt"/>
              </a:rPr>
            </a:br>
            <a:br>
              <a:rPr lang="en-US" sz="2000" b="0" dirty="0">
                <a:latin typeface="+mn-lt"/>
              </a:rPr>
            </a:br>
            <a:r>
              <a:rPr lang="en-US" sz="2800" b="0" dirty="0">
                <a:latin typeface="+mn-lt"/>
              </a:rPr>
              <a:t>Each unit has a specific allocation of tutorials. </a:t>
            </a:r>
            <a:br>
              <a:rPr lang="en-US" sz="2800" b="0" dirty="0">
                <a:latin typeface="+mn-lt"/>
              </a:rPr>
            </a:br>
            <a:br>
              <a:rPr lang="en-US" sz="2800" b="0" dirty="0">
                <a:latin typeface="+mn-lt"/>
              </a:rPr>
            </a:br>
            <a:r>
              <a:rPr lang="en-US" sz="2800" b="0" dirty="0">
                <a:latin typeface="+mn-lt"/>
              </a:rPr>
              <a:t>Additional termly tutorials can be </a:t>
            </a:r>
            <a:r>
              <a:rPr lang="en-US" sz="2800" b="0" dirty="0" err="1">
                <a:latin typeface="+mn-lt"/>
              </a:rPr>
              <a:t>organised</a:t>
            </a:r>
            <a:r>
              <a:rPr lang="en-US" sz="2800" b="0" dirty="0">
                <a:latin typeface="+mn-lt"/>
              </a:rPr>
              <a:t> with the Course Leader on a request basis (these are optional and can be pastoral and/or academic in focus). </a:t>
            </a:r>
            <a:br>
              <a:rPr lang="en-US" sz="2800" b="0" dirty="0">
                <a:latin typeface="+mn-lt"/>
              </a:rPr>
            </a:br>
            <a:br>
              <a:rPr lang="en-US" sz="2800" b="0" dirty="0">
                <a:latin typeface="+mn-lt"/>
              </a:rPr>
            </a:br>
            <a:r>
              <a:rPr lang="en-US" sz="2800" b="0" dirty="0">
                <a:latin typeface="+mn-lt"/>
              </a:rPr>
              <a:t>See </a:t>
            </a:r>
            <a:r>
              <a:rPr lang="en-US" sz="2800" dirty="0">
                <a:latin typeface="+mn-lt"/>
              </a:rPr>
              <a:t>Tutorial Policy </a:t>
            </a:r>
            <a:r>
              <a:rPr lang="en-US" sz="2800" b="0" dirty="0">
                <a:latin typeface="+mn-lt"/>
              </a:rPr>
              <a:t>under ‘Essential Info’ on Moodle.</a:t>
            </a:r>
            <a:br>
              <a:rPr lang="en-GB" sz="2000" b="0" dirty="0">
                <a:latin typeface="+mn-lt"/>
              </a:rPr>
            </a:br>
            <a:br>
              <a:rPr lang="en-GB" sz="2000" dirty="0"/>
            </a:br>
            <a:br>
              <a:rPr lang="en-GB" sz="2000" dirty="0"/>
            </a:br>
            <a:br>
              <a:rPr lang="en-US" sz="2000" dirty="0"/>
            </a:br>
            <a:endParaRPr lang="en-US" sz="2000" b="0" dirty="0"/>
          </a:p>
        </p:txBody>
      </p:sp>
    </p:spTree>
    <p:extLst>
      <p:ext uri="{BB962C8B-B14F-4D97-AF65-F5344CB8AC3E}">
        <p14:creationId xmlns:p14="http://schemas.microsoft.com/office/powerpoint/2010/main" val="974287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000" y="907036"/>
            <a:ext cx="7563300" cy="5269925"/>
          </a:xfrm>
        </p:spPr>
        <p:txBody>
          <a:bodyPr>
            <a:normAutofit fontScale="90000"/>
          </a:bodyPr>
          <a:lstStyle/>
          <a:p>
            <a:pPr lvl="0" hangingPunct="0">
              <a:lnSpc>
                <a:spcPct val="100000"/>
              </a:lnSpc>
            </a:pPr>
            <a:r>
              <a:rPr lang="en-US" dirty="0">
                <a:latin typeface="+mn-lt"/>
              </a:rPr>
              <a:t>Course communication</a:t>
            </a:r>
            <a:br>
              <a:rPr lang="en-US" dirty="0">
                <a:latin typeface="+mn-lt"/>
              </a:rPr>
            </a:br>
            <a:br>
              <a:rPr lang="en-US" sz="2700" b="0" dirty="0">
                <a:latin typeface="+mn-lt"/>
              </a:rPr>
            </a:br>
            <a:r>
              <a:rPr lang="en-US" sz="2700" b="0" dirty="0">
                <a:latin typeface="+mn-lt"/>
              </a:rPr>
              <a:t>Forward your student email address to your UAL email address.</a:t>
            </a:r>
            <a:br>
              <a:rPr lang="en-US" sz="2700" b="0" dirty="0">
                <a:latin typeface="+mn-lt"/>
              </a:rPr>
            </a:br>
            <a:br>
              <a:rPr lang="en-US" sz="2700" b="0" dirty="0">
                <a:latin typeface="+mn-lt"/>
              </a:rPr>
            </a:br>
            <a:r>
              <a:rPr lang="en-US" sz="2700" b="0" dirty="0">
                <a:latin typeface="+mn-lt"/>
              </a:rPr>
              <a:t>Check you can access all the units you are enrolled onto, on</a:t>
            </a:r>
            <a:r>
              <a:rPr lang="en-US" sz="2700" dirty="0">
                <a:latin typeface="+mn-lt"/>
              </a:rPr>
              <a:t> Moodle</a:t>
            </a:r>
            <a:r>
              <a:rPr lang="en-US" sz="2700" b="0" dirty="0">
                <a:latin typeface="+mn-lt"/>
              </a:rPr>
              <a:t>. If you cannot, please email Mark Armstrong: </a:t>
            </a:r>
            <a:r>
              <a:rPr lang="en-US" sz="2700" b="0" dirty="0" err="1">
                <a:latin typeface="+mn-lt"/>
              </a:rPr>
              <a:t>m.m.armstrong@arts.ac.uk</a:t>
            </a:r>
            <a:br>
              <a:rPr lang="en-US" sz="2700" b="0" dirty="0">
                <a:latin typeface="+mn-lt"/>
              </a:rPr>
            </a:br>
            <a:br>
              <a:rPr lang="en-US" sz="2700" b="0" dirty="0">
                <a:latin typeface="+mn-lt"/>
              </a:rPr>
            </a:br>
            <a:r>
              <a:rPr lang="en-US" sz="2700" b="0" dirty="0">
                <a:latin typeface="+mn-lt"/>
              </a:rPr>
              <a:t>Email your unit tutor for unit related questions, email </a:t>
            </a:r>
            <a:r>
              <a:rPr lang="en-US" sz="2700" b="0" dirty="0">
                <a:latin typeface="+mn-lt"/>
                <a:hlinkClick r:id="rId3"/>
              </a:rPr>
              <a:t>academicpractice@arts.ac.uk</a:t>
            </a:r>
            <a:r>
              <a:rPr lang="en-US" sz="2700" b="0" dirty="0">
                <a:latin typeface="+mn-lt"/>
              </a:rPr>
              <a:t> re. admin concerns, email the Course Leader re. anything else!</a:t>
            </a:r>
            <a:br>
              <a:rPr lang="en-US" dirty="0"/>
            </a:br>
            <a:br>
              <a:rPr lang="en-US" sz="2000" b="0" dirty="0">
                <a:latin typeface="+mn-lt"/>
              </a:rPr>
            </a:br>
            <a:br>
              <a:rPr lang="en-US" sz="2000" b="0" dirty="0">
                <a:latin typeface="+mn-lt"/>
              </a:rPr>
            </a:br>
            <a:br>
              <a:rPr lang="en-GB" sz="2000" b="0" dirty="0">
                <a:latin typeface="+mn-lt"/>
              </a:rPr>
            </a:br>
            <a:br>
              <a:rPr lang="en-GB" sz="2000" dirty="0"/>
            </a:br>
            <a:br>
              <a:rPr lang="en-GB" sz="2000" dirty="0"/>
            </a:br>
            <a:br>
              <a:rPr lang="en-US" sz="2000" dirty="0"/>
            </a:br>
            <a:endParaRPr lang="en-US" sz="2000" b="0" dirty="0"/>
          </a:p>
        </p:txBody>
      </p:sp>
    </p:spTree>
    <p:extLst>
      <p:ext uri="{BB962C8B-B14F-4D97-AF65-F5344CB8AC3E}">
        <p14:creationId xmlns:p14="http://schemas.microsoft.com/office/powerpoint/2010/main" val="2110652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000" y="907036"/>
            <a:ext cx="7563300" cy="5269925"/>
          </a:xfrm>
        </p:spPr>
        <p:txBody>
          <a:bodyPr>
            <a:normAutofit fontScale="90000"/>
          </a:bodyPr>
          <a:lstStyle/>
          <a:p>
            <a:pPr>
              <a:lnSpc>
                <a:spcPct val="100000"/>
              </a:lnSpc>
            </a:pPr>
            <a:r>
              <a:rPr lang="en-US" dirty="0">
                <a:latin typeface="+mn-lt"/>
              </a:rPr>
              <a:t>Student support</a:t>
            </a:r>
            <a:br>
              <a:rPr lang="en-US" dirty="0"/>
            </a:br>
            <a:br>
              <a:rPr lang="en-US" sz="2000" b="0" dirty="0">
                <a:latin typeface="+mn-lt"/>
              </a:rPr>
            </a:br>
            <a:br>
              <a:rPr lang="en-US" sz="2000" b="0" dirty="0">
                <a:latin typeface="+mn-lt"/>
              </a:rPr>
            </a:br>
            <a:r>
              <a:rPr lang="en-US" sz="2700" b="0" dirty="0">
                <a:latin typeface="+mn-lt"/>
              </a:rPr>
              <a:t>UAL Disability Services:</a:t>
            </a:r>
            <a:br>
              <a:rPr lang="en-US" sz="2700" b="0" dirty="0">
                <a:latin typeface="+mn-lt"/>
              </a:rPr>
            </a:br>
            <a:r>
              <a:rPr lang="en-US" sz="2700" b="0" dirty="0">
                <a:latin typeface="+mn-lt"/>
                <a:hlinkClick r:id="rId3"/>
              </a:rPr>
              <a:t>https://www.arts.ac.uk/students/student-services/disability-and-dyslexia</a:t>
            </a:r>
            <a:r>
              <a:rPr lang="en-US" sz="2700" b="0" dirty="0">
                <a:latin typeface="+mn-lt"/>
              </a:rPr>
              <a:t> </a:t>
            </a:r>
            <a:br>
              <a:rPr lang="en-US" sz="2000" b="0" dirty="0">
                <a:latin typeface="+mn-lt"/>
              </a:rPr>
            </a:br>
            <a:br>
              <a:rPr lang="en-US" sz="2700" b="0" dirty="0">
                <a:latin typeface="+mn-lt"/>
              </a:rPr>
            </a:br>
            <a:r>
              <a:rPr lang="en-US" sz="2700" b="0" dirty="0">
                <a:latin typeface="+mn-lt"/>
              </a:rPr>
              <a:t>To arrange a meeting with Disability Services: </a:t>
            </a:r>
            <a:br>
              <a:rPr lang="en-US" sz="2700" b="0" dirty="0">
                <a:latin typeface="+mn-lt"/>
              </a:rPr>
            </a:br>
            <a:r>
              <a:rPr lang="en-US" sz="2400" b="0" u="sng" dirty="0">
                <a:hlinkClick r:id="rId4"/>
              </a:rPr>
              <a:t>disability@arts.ac.uk</a:t>
            </a:r>
            <a:br>
              <a:rPr lang="en-US" sz="2400" b="0" u="sng" dirty="0"/>
            </a:br>
            <a:r>
              <a:rPr lang="en-US" sz="2400" b="0" dirty="0"/>
              <a:t>Becky Keen: </a:t>
            </a:r>
            <a:r>
              <a:rPr lang="en-US" sz="2400" b="0" dirty="0" err="1"/>
              <a:t>b.keen@arts.ac.uk</a:t>
            </a:r>
            <a:br>
              <a:rPr lang="en-US" sz="2700" b="0" dirty="0">
                <a:latin typeface="+mn-lt"/>
              </a:rPr>
            </a:br>
            <a:br>
              <a:rPr lang="en-US" sz="2700" b="0" dirty="0">
                <a:latin typeface="+mn-lt"/>
              </a:rPr>
            </a:br>
            <a:r>
              <a:rPr lang="en-US" sz="2700" b="0" dirty="0">
                <a:latin typeface="+mn-lt"/>
              </a:rPr>
              <a:t>To access individual academic support: </a:t>
            </a:r>
            <a:br>
              <a:rPr lang="en-US" sz="2700" b="0" dirty="0">
                <a:latin typeface="+mn-lt"/>
              </a:rPr>
            </a:br>
            <a:r>
              <a:rPr lang="en-US" sz="2700" b="0" u="sng" dirty="0">
                <a:latin typeface="+mn-lt"/>
                <a:hlinkClick r:id="rId5"/>
              </a:rPr>
              <a:t>https://academicsupportonline.arts.ac.uk/</a:t>
            </a:r>
            <a:r>
              <a:rPr lang="en-US" sz="2700" b="0" dirty="0">
                <a:latin typeface="+mn-lt"/>
              </a:rPr>
              <a:t>  </a:t>
            </a:r>
            <a:br>
              <a:rPr lang="en-GB" sz="2000" b="0" dirty="0">
                <a:latin typeface="+mn-lt"/>
              </a:rPr>
            </a:br>
            <a:br>
              <a:rPr lang="en-GB" sz="2000" dirty="0"/>
            </a:br>
            <a:br>
              <a:rPr lang="en-GB" sz="2000" dirty="0"/>
            </a:br>
            <a:br>
              <a:rPr lang="en-US" sz="2000" dirty="0"/>
            </a:br>
            <a:endParaRPr lang="en-US" sz="2000" b="0" dirty="0"/>
          </a:p>
        </p:txBody>
      </p:sp>
    </p:spTree>
    <p:extLst>
      <p:ext uri="{BB962C8B-B14F-4D97-AF65-F5344CB8AC3E}">
        <p14:creationId xmlns:p14="http://schemas.microsoft.com/office/powerpoint/2010/main" val="530148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000" y="907036"/>
            <a:ext cx="7563300" cy="5269925"/>
          </a:xfrm>
        </p:spPr>
        <p:txBody>
          <a:bodyPr>
            <a:normAutofit fontScale="90000"/>
          </a:bodyPr>
          <a:lstStyle/>
          <a:p>
            <a:pPr lvl="0" hangingPunct="0">
              <a:lnSpc>
                <a:spcPct val="100000"/>
              </a:lnSpc>
            </a:pPr>
            <a:r>
              <a:rPr lang="en-US" dirty="0">
                <a:latin typeface="+mn-lt"/>
              </a:rPr>
              <a:t>Student representative nominations</a:t>
            </a:r>
            <a:br>
              <a:rPr lang="en-US" dirty="0">
                <a:latin typeface="+mn-lt"/>
              </a:rPr>
            </a:br>
            <a:br>
              <a:rPr lang="en-US" sz="2700" dirty="0">
                <a:latin typeface="+mn-lt"/>
              </a:rPr>
            </a:br>
            <a:r>
              <a:rPr lang="en-US" sz="2700" b="0" dirty="0">
                <a:latin typeface="+mn-lt"/>
              </a:rPr>
              <a:t>Any volunteers? </a:t>
            </a:r>
            <a:br>
              <a:rPr lang="en-US" sz="2700" b="0" dirty="0">
                <a:latin typeface="+mn-lt"/>
              </a:rPr>
            </a:br>
            <a:br>
              <a:rPr lang="en-US" sz="2700" b="0" dirty="0">
                <a:latin typeface="+mn-lt"/>
              </a:rPr>
            </a:br>
            <a:r>
              <a:rPr lang="en-US" sz="2700" b="0" dirty="0">
                <a:latin typeface="+mn-lt"/>
              </a:rPr>
              <a:t>Seek feedback from the cohort beyond unit evaluation. Represent interests of the MA participant body.</a:t>
            </a:r>
            <a:br>
              <a:rPr lang="en-US" sz="2700" b="0" dirty="0">
                <a:latin typeface="+mn-lt"/>
              </a:rPr>
            </a:br>
            <a:br>
              <a:rPr lang="en-US" sz="2700" b="0" dirty="0">
                <a:latin typeface="+mn-lt"/>
              </a:rPr>
            </a:br>
            <a:r>
              <a:rPr lang="en-US" sz="2700" b="0" dirty="0">
                <a:latin typeface="+mn-lt"/>
              </a:rPr>
              <a:t>Attend termly </a:t>
            </a:r>
            <a:r>
              <a:rPr lang="en-US" sz="2700" b="0" dirty="0" err="1">
                <a:latin typeface="+mn-lt"/>
              </a:rPr>
              <a:t>Programme</a:t>
            </a:r>
            <a:r>
              <a:rPr lang="en-US" sz="2700" b="0" dirty="0">
                <a:latin typeface="+mn-lt"/>
              </a:rPr>
              <a:t> Committees (2 per year); Academic/Quality Committees (2 per year). </a:t>
            </a:r>
            <a:br>
              <a:rPr lang="en-US" sz="2700" b="0" dirty="0">
                <a:latin typeface="+mn-lt"/>
              </a:rPr>
            </a:br>
            <a:br>
              <a:rPr lang="en-US" sz="2700" b="0" dirty="0">
                <a:latin typeface="+mn-lt"/>
              </a:rPr>
            </a:br>
            <a:r>
              <a:rPr lang="en-US" sz="2700" b="0" dirty="0">
                <a:latin typeface="+mn-lt"/>
              </a:rPr>
              <a:t>Full description of role here: </a:t>
            </a:r>
            <a:br>
              <a:rPr lang="en-US" sz="2700" b="0" dirty="0">
                <a:latin typeface="+mn-lt"/>
              </a:rPr>
            </a:br>
            <a:r>
              <a:rPr lang="en-GB" sz="2800" b="0" dirty="0">
                <a:hlinkClick r:id="rId3"/>
              </a:rPr>
              <a:t>https://www.arts-su.com/yourvoice/coursereps/</a:t>
            </a:r>
            <a:br>
              <a:rPr lang="en-US" sz="2700" b="0" dirty="0">
                <a:latin typeface="+mn-lt"/>
              </a:rPr>
            </a:br>
            <a:br>
              <a:rPr lang="en-US" sz="2800" b="0" dirty="0">
                <a:latin typeface="+mn-lt"/>
              </a:rPr>
            </a:br>
            <a:br>
              <a:rPr lang="en-US" dirty="0"/>
            </a:br>
            <a:br>
              <a:rPr lang="en-US" sz="2000" b="0" dirty="0">
                <a:latin typeface="+mn-lt"/>
              </a:rPr>
            </a:br>
            <a:br>
              <a:rPr lang="en-US" sz="2000" b="0" dirty="0">
                <a:latin typeface="+mn-lt"/>
              </a:rPr>
            </a:br>
            <a:br>
              <a:rPr lang="en-GB" sz="2000" b="0" dirty="0">
                <a:latin typeface="+mn-lt"/>
              </a:rPr>
            </a:br>
            <a:br>
              <a:rPr lang="en-GB" sz="2000" dirty="0"/>
            </a:br>
            <a:br>
              <a:rPr lang="en-GB" sz="2000" dirty="0"/>
            </a:br>
            <a:br>
              <a:rPr lang="en-US" sz="2000" dirty="0"/>
            </a:br>
            <a:endParaRPr lang="en-US" sz="2000" b="0" dirty="0"/>
          </a:p>
        </p:txBody>
      </p:sp>
    </p:spTree>
    <p:extLst>
      <p:ext uri="{BB962C8B-B14F-4D97-AF65-F5344CB8AC3E}">
        <p14:creationId xmlns:p14="http://schemas.microsoft.com/office/powerpoint/2010/main" val="642626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000" y="907036"/>
            <a:ext cx="7563300" cy="5269925"/>
          </a:xfrm>
        </p:spPr>
        <p:txBody>
          <a:bodyPr>
            <a:normAutofit fontScale="90000"/>
          </a:bodyPr>
          <a:lstStyle/>
          <a:p>
            <a:pPr lvl="0" hangingPunct="0">
              <a:lnSpc>
                <a:spcPct val="100000"/>
              </a:lnSpc>
            </a:pPr>
            <a:r>
              <a:rPr lang="en-US" dirty="0">
                <a:latin typeface="+mn-lt"/>
              </a:rPr>
              <a:t>Mapping our knowledges</a:t>
            </a:r>
            <a:br>
              <a:rPr lang="en-US" sz="2200" b="0" dirty="0">
                <a:latin typeface="+mn-lt"/>
              </a:rPr>
            </a:br>
            <a:br>
              <a:rPr lang="en-US" sz="2200" b="0" dirty="0">
                <a:latin typeface="+mn-lt"/>
              </a:rPr>
            </a:br>
            <a:r>
              <a:rPr lang="en-US" sz="2200" b="0" dirty="0">
                <a:latin typeface="+mn-lt"/>
              </a:rPr>
              <a:t>- What do </a:t>
            </a:r>
            <a:r>
              <a:rPr lang="en-US" sz="2200" dirty="0">
                <a:latin typeface="+mn-lt"/>
              </a:rPr>
              <a:t>you</a:t>
            </a:r>
            <a:r>
              <a:rPr lang="en-US" sz="2200" b="0" dirty="0">
                <a:latin typeface="+mn-lt"/>
              </a:rPr>
              <a:t> know? </a:t>
            </a:r>
            <a:br>
              <a:rPr lang="en-US" sz="2200" b="0" dirty="0">
                <a:latin typeface="+mn-lt"/>
              </a:rPr>
            </a:br>
            <a:br>
              <a:rPr lang="en-US" sz="2200" b="0" dirty="0">
                <a:latin typeface="+mn-lt"/>
              </a:rPr>
            </a:br>
            <a:r>
              <a:rPr lang="en-US" sz="2200" b="0" dirty="0">
                <a:latin typeface="+mn-lt"/>
              </a:rPr>
              <a:t>- What skills and knowledges are you bringing to the course? (It can be anything: artistic, scholarly, hobbies, obscure…)</a:t>
            </a:r>
            <a:br>
              <a:rPr lang="en-US" sz="2200" b="0" dirty="0">
                <a:latin typeface="+mn-lt"/>
              </a:rPr>
            </a:br>
            <a:br>
              <a:rPr lang="en-US" sz="2200" b="0" dirty="0">
                <a:latin typeface="+mn-lt"/>
              </a:rPr>
            </a:br>
            <a:r>
              <a:rPr lang="en-US" sz="2200" b="0" dirty="0">
                <a:latin typeface="+mn-lt"/>
              </a:rPr>
              <a:t>- Free writing</a:t>
            </a:r>
            <a:r>
              <a:rPr lang="en-US" sz="2200" b="0" dirty="0"/>
              <a:t> exercise.</a:t>
            </a:r>
            <a:r>
              <a:rPr lang="en-US" sz="2200" b="0" dirty="0">
                <a:latin typeface="+mn-lt"/>
              </a:rPr>
              <a:t> </a:t>
            </a:r>
            <a:br>
              <a:rPr lang="en-US" sz="2200" b="0" dirty="0">
                <a:latin typeface="+mn-lt"/>
              </a:rPr>
            </a:br>
            <a:br>
              <a:rPr lang="en-US" sz="2200" b="0" dirty="0">
                <a:latin typeface="+mn-lt"/>
              </a:rPr>
            </a:br>
            <a:r>
              <a:rPr lang="en-US" sz="2200" b="0" dirty="0">
                <a:latin typeface="+mn-lt"/>
              </a:rPr>
              <a:t>- For 5 minutes write everything you know down. Don’t stop, just write continuously. </a:t>
            </a:r>
            <a:br>
              <a:rPr lang="en-US" sz="2200" b="0" dirty="0">
                <a:latin typeface="+mn-lt"/>
              </a:rPr>
            </a:br>
            <a:br>
              <a:rPr lang="en-US" sz="2200" b="0" dirty="0">
                <a:latin typeface="+mn-lt"/>
              </a:rPr>
            </a:br>
            <a:r>
              <a:rPr lang="en-US" sz="2200" b="0" dirty="0">
                <a:latin typeface="+mn-lt"/>
              </a:rPr>
              <a:t>- Share in your table group.</a:t>
            </a:r>
            <a:br>
              <a:rPr lang="en-US" sz="2000" dirty="0">
                <a:solidFill>
                  <a:srgbClr val="FF0000"/>
                </a:solidFill>
              </a:rPr>
            </a:br>
            <a:br>
              <a:rPr lang="en-GB" sz="2000" dirty="0"/>
            </a:br>
            <a:br>
              <a:rPr lang="en-GB" sz="2000" dirty="0"/>
            </a:br>
            <a:br>
              <a:rPr lang="en-US" sz="2000" dirty="0"/>
            </a:br>
            <a:endParaRPr lang="en-US" sz="2000" b="0" dirty="0"/>
          </a:p>
        </p:txBody>
      </p:sp>
    </p:spTree>
    <p:extLst>
      <p:ext uri="{BB962C8B-B14F-4D97-AF65-F5344CB8AC3E}">
        <p14:creationId xmlns:p14="http://schemas.microsoft.com/office/powerpoint/2010/main" val="327415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000" y="907036"/>
            <a:ext cx="7563300" cy="5269925"/>
          </a:xfrm>
        </p:spPr>
        <p:txBody>
          <a:bodyPr>
            <a:normAutofit fontScale="90000"/>
          </a:bodyPr>
          <a:lstStyle/>
          <a:p>
            <a:pPr lvl="0" hangingPunct="0"/>
            <a:r>
              <a:rPr lang="en-US" dirty="0">
                <a:latin typeface="+mn-lt"/>
              </a:rPr>
              <a:t>Any questions?</a:t>
            </a:r>
            <a:br>
              <a:rPr lang="en-US" dirty="0">
                <a:latin typeface="+mn-lt"/>
              </a:rPr>
            </a:br>
            <a:br>
              <a:rPr lang="en-US" sz="2700" dirty="0">
                <a:latin typeface="+mn-lt"/>
              </a:rPr>
            </a:br>
            <a:br>
              <a:rPr lang="en-US" sz="2700" dirty="0">
                <a:latin typeface="+mn-lt"/>
              </a:rPr>
            </a:br>
            <a:r>
              <a:rPr lang="en-US" sz="2700" dirty="0">
                <a:latin typeface="+mn-lt"/>
              </a:rPr>
              <a:t>Contact details:</a:t>
            </a:r>
            <a:br>
              <a:rPr lang="en-US" dirty="0">
                <a:latin typeface="+mn-lt"/>
              </a:rPr>
            </a:br>
            <a:br>
              <a:rPr lang="en-US" sz="2700" dirty="0">
                <a:latin typeface="+mn-lt"/>
              </a:rPr>
            </a:br>
            <a:r>
              <a:rPr lang="en-US" sz="2700" b="0" dirty="0" err="1">
                <a:latin typeface="+mn-lt"/>
              </a:rPr>
              <a:t>c.h.smith@arts.ac.uk</a:t>
            </a:r>
            <a:br>
              <a:rPr lang="en-US" sz="2700" b="0" dirty="0">
                <a:latin typeface="+mn-lt"/>
              </a:rPr>
            </a:br>
            <a:br>
              <a:rPr lang="en-US" sz="2700" b="0" dirty="0">
                <a:latin typeface="+mn-lt"/>
              </a:rPr>
            </a:br>
            <a:r>
              <a:rPr lang="en-US" sz="2700" b="0" dirty="0" err="1">
                <a:latin typeface="+mn-lt"/>
              </a:rPr>
              <a:t>f.matos@arts.ac.uk</a:t>
            </a:r>
            <a:br>
              <a:rPr lang="en-US" sz="2700" b="0" dirty="0">
                <a:latin typeface="+mn-lt"/>
              </a:rPr>
            </a:br>
            <a:br>
              <a:rPr lang="en-US" sz="2700" b="0" dirty="0">
                <a:latin typeface="+mn-lt"/>
              </a:rPr>
            </a:br>
            <a:r>
              <a:rPr lang="en-US" sz="2700" b="0" dirty="0" err="1"/>
              <a:t>john.oreilly@arts.ac.uk</a:t>
            </a:r>
            <a:r>
              <a:rPr lang="en-US" sz="2700" b="0" dirty="0"/>
              <a:t> </a:t>
            </a:r>
            <a:br>
              <a:rPr lang="en-US" sz="2700" b="0" dirty="0"/>
            </a:br>
            <a:br>
              <a:rPr lang="en-US" sz="2700" b="0" dirty="0"/>
            </a:br>
            <a:br>
              <a:rPr lang="en-US" sz="2700" b="0" dirty="0">
                <a:latin typeface="+mn-lt"/>
              </a:rPr>
            </a:br>
            <a:br>
              <a:rPr lang="en-US" sz="2700" b="0" dirty="0">
                <a:latin typeface="+mn-lt"/>
              </a:rPr>
            </a:br>
            <a:r>
              <a:rPr lang="en-US" sz="2700" b="0" dirty="0" err="1">
                <a:latin typeface="+mn-lt"/>
              </a:rPr>
              <a:t>academicpractice@arts.ac.uk</a:t>
            </a:r>
            <a:br>
              <a:rPr lang="en-US" sz="2700" b="0" dirty="0">
                <a:latin typeface="+mn-lt"/>
              </a:rPr>
            </a:br>
            <a:br>
              <a:rPr lang="en-US" sz="2800" b="0" dirty="0">
                <a:latin typeface="+mn-lt"/>
              </a:rPr>
            </a:br>
            <a:br>
              <a:rPr lang="en-US" dirty="0"/>
            </a:br>
            <a:br>
              <a:rPr lang="en-US" sz="2000" b="0" dirty="0">
                <a:latin typeface="+mn-lt"/>
              </a:rPr>
            </a:br>
            <a:br>
              <a:rPr lang="en-US" sz="2000" b="0" dirty="0">
                <a:latin typeface="+mn-lt"/>
              </a:rPr>
            </a:br>
            <a:br>
              <a:rPr lang="en-GB" sz="2000" b="0" dirty="0">
                <a:latin typeface="+mn-lt"/>
              </a:rPr>
            </a:br>
            <a:br>
              <a:rPr lang="en-GB" sz="2000" dirty="0"/>
            </a:br>
            <a:br>
              <a:rPr lang="en-GB" sz="2000" dirty="0"/>
            </a:br>
            <a:br>
              <a:rPr lang="en-US" sz="2000" dirty="0"/>
            </a:br>
            <a:endParaRPr lang="en-US" sz="2000" b="0" dirty="0"/>
          </a:p>
        </p:txBody>
      </p:sp>
    </p:spTree>
    <p:extLst>
      <p:ext uri="{BB962C8B-B14F-4D97-AF65-F5344CB8AC3E}">
        <p14:creationId xmlns:p14="http://schemas.microsoft.com/office/powerpoint/2010/main" val="2352862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3999" y="907037"/>
            <a:ext cx="7830001" cy="1869005"/>
          </a:xfrm>
        </p:spPr>
        <p:txBody>
          <a:bodyPr>
            <a:normAutofit/>
          </a:bodyPr>
          <a:lstStyle/>
          <a:p>
            <a:pPr algn="l"/>
            <a:r>
              <a:rPr lang="en-US" sz="3200" b="1" dirty="0">
                <a:latin typeface="+mn-lt"/>
                <a:cs typeface="Adobe Garamond Pro"/>
              </a:rPr>
              <a:t>What is your academic practice world?</a:t>
            </a:r>
          </a:p>
        </p:txBody>
      </p:sp>
      <p:pic>
        <p:nvPicPr>
          <p:cNvPr id="8" name="Content Placeholder 7" descr="A picture containing floor, indoor, wall, chair&#10;&#10;Description automatically generated">
            <a:extLst>
              <a:ext uri="{FF2B5EF4-FFF2-40B4-BE49-F238E27FC236}">
                <a16:creationId xmlns:a16="http://schemas.microsoft.com/office/drawing/2014/main" id="{5EAF3477-9015-2B40-A2BD-1DE40B4377F6}"/>
              </a:ext>
            </a:extLst>
          </p:cNvPr>
          <p:cNvPicPr>
            <a:picLocks noGrp="1" noChangeAspect="1"/>
          </p:cNvPicPr>
          <p:nvPr>
            <p:ph idx="1"/>
          </p:nvPr>
        </p:nvPicPr>
        <p:blipFill>
          <a:blip r:embed="rId3"/>
          <a:stretch>
            <a:fillRect/>
          </a:stretch>
        </p:blipFill>
        <p:spPr>
          <a:xfrm>
            <a:off x="1937160" y="1841539"/>
            <a:ext cx="5269679" cy="3502142"/>
          </a:xfrm>
        </p:spPr>
      </p:pic>
      <p:sp>
        <p:nvSpPr>
          <p:cNvPr id="11" name="TextBox 10">
            <a:extLst>
              <a:ext uri="{FF2B5EF4-FFF2-40B4-BE49-F238E27FC236}">
                <a16:creationId xmlns:a16="http://schemas.microsoft.com/office/drawing/2014/main" id="{F8474318-8E86-7345-A2CC-F8A674E05858}"/>
              </a:ext>
            </a:extLst>
          </p:cNvPr>
          <p:cNvSpPr txBox="1"/>
          <p:nvPr/>
        </p:nvSpPr>
        <p:spPr>
          <a:xfrm>
            <a:off x="767895" y="5899399"/>
            <a:ext cx="7830001" cy="784830"/>
          </a:xfrm>
          <a:prstGeom prst="rect">
            <a:avLst/>
          </a:prstGeom>
          <a:noFill/>
        </p:spPr>
        <p:txBody>
          <a:bodyPr wrap="square" rtlCol="0">
            <a:spAutoFit/>
          </a:bodyPr>
          <a:lstStyle/>
          <a:p>
            <a:pPr algn="r"/>
            <a:r>
              <a:rPr lang="en-US" sz="900" b="1" dirty="0"/>
              <a:t>‘Practices of Enquiry’ </a:t>
            </a:r>
            <a:r>
              <a:rPr lang="en-US" sz="900" dirty="0"/>
              <a:t>(</a:t>
            </a:r>
            <a:r>
              <a:rPr lang="en-GB" sz="900" dirty="0"/>
              <a:t>7</a:t>
            </a:r>
            <a:r>
              <a:rPr lang="mr-IN" sz="900" dirty="0"/>
              <a:t>–</a:t>
            </a:r>
            <a:r>
              <a:rPr lang="en-GB" sz="900" dirty="0"/>
              <a:t>18 November 2016)</a:t>
            </a:r>
          </a:p>
          <a:p>
            <a:pPr algn="r"/>
            <a:r>
              <a:rPr lang="en-GB" sz="900" dirty="0"/>
              <a:t>Curated by Elliott Burns and Catherine Smith  </a:t>
            </a:r>
          </a:p>
          <a:p>
            <a:pPr algn="r"/>
            <a:r>
              <a:rPr lang="en-GB" sz="900" dirty="0"/>
              <a:t>Cookhouse Gallery, Chelsea College of Arts. Image © Catherine Smith</a:t>
            </a:r>
            <a:endParaRPr lang="en-US" sz="900" dirty="0"/>
          </a:p>
          <a:p>
            <a:endParaRPr lang="en-US" dirty="0"/>
          </a:p>
        </p:txBody>
      </p:sp>
    </p:spTree>
    <p:extLst>
      <p:ext uri="{BB962C8B-B14F-4D97-AF65-F5344CB8AC3E}">
        <p14:creationId xmlns:p14="http://schemas.microsoft.com/office/powerpoint/2010/main" val="27527778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000" y="907036"/>
            <a:ext cx="7563300" cy="5269925"/>
          </a:xfrm>
        </p:spPr>
        <p:txBody>
          <a:bodyPr>
            <a:normAutofit fontScale="90000"/>
          </a:bodyPr>
          <a:lstStyle/>
          <a:p>
            <a:pPr lvl="0" hangingPunct="0">
              <a:lnSpc>
                <a:spcPct val="100000"/>
              </a:lnSpc>
            </a:pPr>
            <a:r>
              <a:rPr lang="en-US" sz="4000" dirty="0">
                <a:latin typeface="+mn-lt"/>
              </a:rPr>
              <a:t>References</a:t>
            </a:r>
            <a:br>
              <a:rPr lang="en-US" sz="4000" dirty="0">
                <a:latin typeface="+mn-lt"/>
              </a:rPr>
            </a:br>
            <a:br>
              <a:rPr lang="en-US" sz="4000" b="0" dirty="0">
                <a:latin typeface="+mn-lt"/>
              </a:rPr>
            </a:br>
            <a:r>
              <a:rPr lang="en-US" sz="2700" b="0" dirty="0">
                <a:latin typeface="+mn-lt"/>
              </a:rPr>
              <a:t>hooks, b. (1994) </a:t>
            </a:r>
            <a:r>
              <a:rPr lang="en-US" sz="2700" b="0" i="1" dirty="0">
                <a:latin typeface="+mn-lt"/>
              </a:rPr>
              <a:t>Teaching to Transgress: Education as the Practice of Freedom.</a:t>
            </a:r>
            <a:r>
              <a:rPr lang="en-US" sz="2700" b="0" dirty="0">
                <a:latin typeface="+mn-lt"/>
              </a:rPr>
              <a:t> Abingdon: Routledge.</a:t>
            </a:r>
            <a:br>
              <a:rPr lang="en-US" sz="2700" b="0" dirty="0">
                <a:latin typeface="+mn-lt"/>
              </a:rPr>
            </a:br>
            <a:br>
              <a:rPr lang="en-US" sz="2700" b="0" dirty="0">
                <a:latin typeface="+mn-lt"/>
              </a:rPr>
            </a:br>
            <a:r>
              <a:rPr lang="en-US" sz="2700" b="0" dirty="0">
                <a:latin typeface="+mn-lt"/>
              </a:rPr>
              <a:t>Mason, J. (2002) </a:t>
            </a:r>
            <a:r>
              <a:rPr lang="en-US" sz="2700" b="0" i="1" dirty="0">
                <a:latin typeface="+mn-lt"/>
              </a:rPr>
              <a:t>Researching Your Own Practice: The Discipline of Noticing. </a:t>
            </a:r>
            <a:r>
              <a:rPr lang="en-US" sz="2700" b="0" dirty="0"/>
              <a:t>Abingdon: Routledge.</a:t>
            </a:r>
            <a:br>
              <a:rPr lang="en-US" sz="2700" b="0" dirty="0"/>
            </a:br>
            <a:br>
              <a:rPr lang="en-US" sz="2700" b="0" dirty="0"/>
            </a:br>
            <a:r>
              <a:rPr lang="en-US" sz="2700" b="0" dirty="0"/>
              <a:t>Tuhiwai Smith, L. (1999/2021) </a:t>
            </a:r>
            <a:r>
              <a:rPr lang="en-US" sz="2700" b="0" i="1" dirty="0"/>
              <a:t>Decolonizing Methodologies: Research and Indigenous Peoples. </a:t>
            </a:r>
            <a:r>
              <a:rPr lang="en-US" sz="2700" b="0" dirty="0"/>
              <a:t>3</a:t>
            </a:r>
            <a:r>
              <a:rPr lang="en-US" sz="2700" b="0" baseline="30000" dirty="0"/>
              <a:t>rd</a:t>
            </a:r>
            <a:r>
              <a:rPr lang="en-US" sz="2700" b="0" dirty="0"/>
              <a:t> </a:t>
            </a:r>
            <a:r>
              <a:rPr lang="en-US" sz="2700" b="0" dirty="0" err="1"/>
              <a:t>edn</a:t>
            </a:r>
            <a:r>
              <a:rPr lang="en-US" sz="2700" b="0" dirty="0"/>
              <a:t>. London: Zed Books.</a:t>
            </a:r>
            <a:br>
              <a:rPr lang="en-US" sz="2700" b="0" dirty="0"/>
            </a:br>
            <a:br>
              <a:rPr lang="en-US" dirty="0">
                <a:latin typeface="+mn-lt"/>
              </a:rPr>
            </a:br>
            <a:br>
              <a:rPr lang="en-US" sz="2700" dirty="0">
                <a:latin typeface="+mn-lt"/>
              </a:rPr>
            </a:br>
            <a:br>
              <a:rPr lang="en-US" sz="2700" dirty="0">
                <a:latin typeface="+mn-lt"/>
              </a:rPr>
            </a:br>
            <a:br>
              <a:rPr lang="en-US" sz="2700" b="0" dirty="0">
                <a:latin typeface="+mn-lt"/>
              </a:rPr>
            </a:br>
            <a:br>
              <a:rPr lang="en-US" sz="2800" b="0" dirty="0">
                <a:latin typeface="+mn-lt"/>
              </a:rPr>
            </a:br>
            <a:br>
              <a:rPr lang="en-US" dirty="0"/>
            </a:br>
            <a:br>
              <a:rPr lang="en-US" sz="2000" b="0" dirty="0">
                <a:latin typeface="+mn-lt"/>
              </a:rPr>
            </a:br>
            <a:br>
              <a:rPr lang="en-US" sz="2000" b="0" dirty="0">
                <a:latin typeface="+mn-lt"/>
              </a:rPr>
            </a:br>
            <a:br>
              <a:rPr lang="en-GB" sz="2000" b="0" dirty="0">
                <a:latin typeface="+mn-lt"/>
              </a:rPr>
            </a:br>
            <a:br>
              <a:rPr lang="en-GB" sz="2000" dirty="0"/>
            </a:br>
            <a:br>
              <a:rPr lang="en-GB" sz="2000" dirty="0"/>
            </a:br>
            <a:br>
              <a:rPr lang="en-US" sz="2000" dirty="0"/>
            </a:br>
            <a:endParaRPr lang="en-US" sz="2000" b="0" dirty="0"/>
          </a:p>
        </p:txBody>
      </p:sp>
    </p:spTree>
    <p:extLst>
      <p:ext uri="{BB962C8B-B14F-4D97-AF65-F5344CB8AC3E}">
        <p14:creationId xmlns:p14="http://schemas.microsoft.com/office/powerpoint/2010/main" val="1164890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000" y="907036"/>
            <a:ext cx="7563300" cy="5269925"/>
          </a:xfrm>
        </p:spPr>
        <p:txBody>
          <a:bodyPr>
            <a:normAutofit fontScale="90000"/>
          </a:bodyPr>
          <a:lstStyle/>
          <a:p>
            <a:pPr lvl="0">
              <a:lnSpc>
                <a:spcPct val="150000"/>
              </a:lnSpc>
            </a:pPr>
            <a:r>
              <a:rPr lang="en-GB" sz="4000" dirty="0">
                <a:latin typeface="+mn-lt"/>
              </a:rPr>
              <a:t>On community…</a:t>
            </a:r>
            <a:br>
              <a:rPr lang="en-US" sz="4000" dirty="0">
                <a:latin typeface="+mn-lt"/>
              </a:rPr>
            </a:br>
            <a:br>
              <a:rPr lang="en-US" sz="2000" dirty="0">
                <a:latin typeface="+mn-lt"/>
              </a:rPr>
            </a:br>
            <a:r>
              <a:rPr lang="en-GB" sz="2400" b="0" dirty="0"/>
              <a:t>“…it is crucial that that critical thinkers who want to change our teaching practices talk to one another, collaborate in a discussion that crosses boundaries and creates space for intervention.” </a:t>
            </a:r>
            <a:br>
              <a:rPr lang="en-GB" sz="2400" b="0" dirty="0"/>
            </a:br>
            <a:br>
              <a:rPr lang="en-GB" sz="2400" b="0" dirty="0"/>
            </a:br>
            <a:r>
              <a:rPr lang="en-GB" sz="2400" b="0" dirty="0"/>
              <a:t>(hooks, 1994, p.129) </a:t>
            </a:r>
            <a:br>
              <a:rPr lang="en-GB" sz="2000" dirty="0">
                <a:latin typeface="+mn-lt"/>
              </a:rPr>
            </a:br>
            <a:br>
              <a:rPr lang="en-US" sz="2000" dirty="0">
                <a:latin typeface="+mn-lt"/>
              </a:rPr>
            </a:br>
            <a:endParaRPr lang="en-US" sz="2000" b="0" dirty="0">
              <a:latin typeface="+mn-lt"/>
            </a:endParaRPr>
          </a:p>
        </p:txBody>
      </p:sp>
      <p:pic>
        <p:nvPicPr>
          <p:cNvPr id="5" name="Picture 4" descr="A close-up of a person&#10;&#10;Description automatically generated with medium confidence">
            <a:extLst>
              <a:ext uri="{FF2B5EF4-FFF2-40B4-BE49-F238E27FC236}">
                <a16:creationId xmlns:a16="http://schemas.microsoft.com/office/drawing/2014/main" id="{FAB8ABF4-5A22-8040-BDD6-9FDDA33657F1}"/>
              </a:ext>
            </a:extLst>
          </p:cNvPr>
          <p:cNvPicPr>
            <a:picLocks noChangeAspect="1"/>
          </p:cNvPicPr>
          <p:nvPr/>
        </p:nvPicPr>
        <p:blipFill>
          <a:blip r:embed="rId3"/>
          <a:stretch>
            <a:fillRect/>
          </a:stretch>
        </p:blipFill>
        <p:spPr>
          <a:xfrm>
            <a:off x="6103211" y="3882681"/>
            <a:ext cx="2044667" cy="2520171"/>
          </a:xfrm>
          <a:prstGeom prst="rect">
            <a:avLst/>
          </a:prstGeom>
        </p:spPr>
      </p:pic>
    </p:spTree>
    <p:extLst>
      <p:ext uri="{BB962C8B-B14F-4D97-AF65-F5344CB8AC3E}">
        <p14:creationId xmlns:p14="http://schemas.microsoft.com/office/powerpoint/2010/main" val="1523751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000" y="907036"/>
            <a:ext cx="7563300" cy="5269925"/>
          </a:xfrm>
        </p:spPr>
        <p:txBody>
          <a:bodyPr>
            <a:normAutofit fontScale="90000"/>
          </a:bodyPr>
          <a:lstStyle/>
          <a:p>
            <a:pPr>
              <a:lnSpc>
                <a:spcPct val="150000"/>
              </a:lnSpc>
            </a:pPr>
            <a:r>
              <a:rPr lang="en-US" sz="4000" dirty="0">
                <a:latin typeface="+mn-lt"/>
              </a:rPr>
              <a:t>On ethical spaces…</a:t>
            </a:r>
            <a:br>
              <a:rPr lang="en-US" sz="2000" dirty="0">
                <a:latin typeface="+mn-lt"/>
              </a:rPr>
            </a:br>
            <a:r>
              <a:rPr lang="en-US" sz="2000" dirty="0">
                <a:latin typeface="+mn-lt"/>
              </a:rPr>
              <a:t>Ethics is creative and relational. </a:t>
            </a:r>
            <a:r>
              <a:rPr lang="en-US" sz="2000" b="0" dirty="0">
                <a:latin typeface="+mn-lt"/>
              </a:rPr>
              <a:t>It is in every action and interaction we make.</a:t>
            </a:r>
            <a:br>
              <a:rPr lang="en-US" sz="2000" b="0" dirty="0">
                <a:latin typeface="+mn-lt"/>
              </a:rPr>
            </a:br>
            <a:r>
              <a:rPr lang="en-US" sz="2000" dirty="0"/>
              <a:t>Everyone is an expert. </a:t>
            </a:r>
            <a:r>
              <a:rPr lang="en-US" sz="2000" b="0" dirty="0"/>
              <a:t>Everyone brings knowledges and practices that we can learn from.</a:t>
            </a:r>
            <a:br>
              <a:rPr lang="en-US" sz="2000" b="0" dirty="0"/>
            </a:br>
            <a:r>
              <a:rPr lang="en-US" sz="2000" dirty="0"/>
              <a:t>Everyone is an educator. </a:t>
            </a:r>
            <a:r>
              <a:rPr lang="en-US" sz="2000" b="0" dirty="0"/>
              <a:t>We facilitate each other’s learning.</a:t>
            </a:r>
            <a:br>
              <a:rPr lang="en-US" sz="2000" b="0" dirty="0"/>
            </a:br>
            <a:r>
              <a:rPr lang="en-US" sz="2000" dirty="0"/>
              <a:t>Critical friendship. </a:t>
            </a:r>
            <a:r>
              <a:rPr lang="en-US" sz="2000" b="0" dirty="0"/>
              <a:t>Ask respectful questions, sensitively. </a:t>
            </a:r>
            <a:br>
              <a:rPr lang="en-US" sz="2000" b="0" dirty="0"/>
            </a:br>
            <a:r>
              <a:rPr lang="en-US" sz="2000" dirty="0"/>
              <a:t>Be kind. </a:t>
            </a:r>
            <a:r>
              <a:rPr lang="en-US" sz="2000" b="0" dirty="0"/>
              <a:t>Active listening, supportive responses. </a:t>
            </a:r>
            <a:br>
              <a:rPr lang="en-US" sz="2000" b="0" dirty="0"/>
            </a:br>
            <a:r>
              <a:rPr lang="en-US" sz="2000" dirty="0"/>
              <a:t>Be kind to yourself</a:t>
            </a:r>
            <a:r>
              <a:rPr lang="en-US" sz="2000" b="0" dirty="0"/>
              <a:t>. Pace yourself, take breaks, little by little.</a:t>
            </a:r>
            <a:br>
              <a:rPr lang="en-US" sz="2000" b="0" dirty="0"/>
            </a:br>
            <a:r>
              <a:rPr lang="en-US" sz="2000" dirty="0"/>
              <a:t>Etiquette. </a:t>
            </a:r>
            <a:r>
              <a:rPr lang="en-US" sz="2000" b="0" dirty="0"/>
              <a:t>Use hands up (or chat online) for questions. </a:t>
            </a:r>
            <a:br>
              <a:rPr lang="en-US" sz="2000" b="0" dirty="0"/>
            </a:br>
            <a:br>
              <a:rPr lang="en-US" sz="2000" dirty="0"/>
            </a:br>
            <a:br>
              <a:rPr lang="en-GB" sz="2000" dirty="0">
                <a:latin typeface="+mn-lt"/>
              </a:rPr>
            </a:br>
            <a:br>
              <a:rPr lang="en-US" sz="2000" dirty="0">
                <a:latin typeface="+mn-lt"/>
              </a:rPr>
            </a:br>
            <a:endParaRPr lang="en-US" sz="2000" b="0" dirty="0">
              <a:latin typeface="+mn-lt"/>
            </a:endParaRPr>
          </a:p>
        </p:txBody>
      </p:sp>
    </p:spTree>
    <p:extLst>
      <p:ext uri="{BB962C8B-B14F-4D97-AF65-F5344CB8AC3E}">
        <p14:creationId xmlns:p14="http://schemas.microsoft.com/office/powerpoint/2010/main" val="1792743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000" y="907036"/>
            <a:ext cx="7563300" cy="5269925"/>
          </a:xfrm>
        </p:spPr>
        <p:txBody>
          <a:bodyPr>
            <a:normAutofit fontScale="90000"/>
          </a:bodyPr>
          <a:lstStyle/>
          <a:p>
            <a:pPr lvl="0">
              <a:lnSpc>
                <a:spcPct val="150000"/>
              </a:lnSpc>
            </a:pPr>
            <a:r>
              <a:rPr lang="en-US" sz="4000" dirty="0">
                <a:latin typeface="+mn-lt"/>
              </a:rPr>
              <a:t>On noticing</a:t>
            </a:r>
            <a:r>
              <a:rPr lang="mr-IN" sz="4000" dirty="0">
                <a:latin typeface="+mn-lt"/>
              </a:rPr>
              <a:t>…</a:t>
            </a:r>
            <a:br>
              <a:rPr lang="en-US" sz="4000" dirty="0">
                <a:latin typeface="+mn-lt"/>
              </a:rPr>
            </a:br>
            <a:br>
              <a:rPr lang="en-US" sz="2000" dirty="0">
                <a:latin typeface="+mn-lt"/>
              </a:rPr>
            </a:br>
            <a:r>
              <a:rPr lang="en-GB" sz="2400" b="0" dirty="0"/>
              <a:t>“To develop your professional practice means to increase the range and to decrease the grain size of relevant things you notice, all in order to make informed choices as to how to act in the moment, how to respond to situations as they emerge.” </a:t>
            </a:r>
            <a:br>
              <a:rPr lang="en-GB" sz="2400" b="0" dirty="0"/>
            </a:br>
            <a:br>
              <a:rPr lang="en-GB" sz="2400" b="0" dirty="0"/>
            </a:br>
            <a:r>
              <a:rPr lang="en-GB" sz="2400" b="0" dirty="0"/>
              <a:t>(Mason, 2002, </a:t>
            </a:r>
            <a:r>
              <a:rPr lang="en-GB" sz="2400" b="0" dirty="0" err="1"/>
              <a:t>p.xi</a:t>
            </a:r>
            <a:r>
              <a:rPr lang="en-GB" sz="2400" b="0" dirty="0"/>
              <a:t>) </a:t>
            </a:r>
            <a:br>
              <a:rPr lang="en-GB" sz="2000" dirty="0">
                <a:latin typeface="+mn-lt"/>
              </a:rPr>
            </a:br>
            <a:br>
              <a:rPr lang="en-US" sz="2000" dirty="0">
                <a:latin typeface="+mn-lt"/>
              </a:rPr>
            </a:br>
            <a:endParaRPr lang="en-US" sz="2000" b="0" dirty="0">
              <a:latin typeface="+mn-lt"/>
            </a:endParaRPr>
          </a:p>
        </p:txBody>
      </p:sp>
    </p:spTree>
    <p:extLst>
      <p:ext uri="{BB962C8B-B14F-4D97-AF65-F5344CB8AC3E}">
        <p14:creationId xmlns:p14="http://schemas.microsoft.com/office/powerpoint/2010/main" val="1458163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000" y="907036"/>
            <a:ext cx="7563300" cy="5269925"/>
          </a:xfrm>
        </p:spPr>
        <p:txBody>
          <a:bodyPr>
            <a:normAutofit fontScale="90000"/>
          </a:bodyPr>
          <a:lstStyle/>
          <a:p>
            <a:pPr lvl="0">
              <a:lnSpc>
                <a:spcPct val="150000"/>
              </a:lnSpc>
            </a:pPr>
            <a:r>
              <a:rPr lang="en-US" sz="4000" dirty="0">
                <a:latin typeface="+mn-lt"/>
              </a:rPr>
              <a:t>On research</a:t>
            </a:r>
            <a:r>
              <a:rPr lang="mr-IN" sz="4000" dirty="0">
                <a:latin typeface="+mn-lt"/>
              </a:rPr>
              <a:t>…</a:t>
            </a:r>
            <a:br>
              <a:rPr lang="en-US" sz="4000" dirty="0">
                <a:latin typeface="+mn-lt"/>
              </a:rPr>
            </a:br>
            <a:br>
              <a:rPr lang="en-US" sz="2000" dirty="0">
                <a:latin typeface="+mn-lt"/>
              </a:rPr>
            </a:br>
            <a:r>
              <a:rPr lang="en-GB" sz="2400" b="0" dirty="0"/>
              <a:t>“…research is not an innocent or distant academic exercise but an activity that has something at stake and that occurs in a set of political and social conditions.”</a:t>
            </a:r>
            <a:br>
              <a:rPr lang="en-GB" sz="2400" b="0" dirty="0"/>
            </a:br>
            <a:br>
              <a:rPr lang="en-GB" sz="2400" b="0" dirty="0"/>
            </a:br>
            <a:r>
              <a:rPr lang="en-GB" sz="2400" b="0" dirty="0"/>
              <a:t>(Tuhiwai Smith, 1999/2021, p.5) </a:t>
            </a:r>
            <a:br>
              <a:rPr lang="en-GB" sz="2000" dirty="0">
                <a:latin typeface="+mn-lt"/>
              </a:rPr>
            </a:br>
            <a:br>
              <a:rPr lang="en-US" sz="2000" dirty="0">
                <a:latin typeface="+mn-lt"/>
              </a:rPr>
            </a:br>
            <a:endParaRPr lang="en-US" sz="2000" b="0" dirty="0">
              <a:latin typeface="+mn-lt"/>
            </a:endParaRPr>
          </a:p>
        </p:txBody>
      </p:sp>
    </p:spTree>
    <p:extLst>
      <p:ext uri="{BB962C8B-B14F-4D97-AF65-F5344CB8AC3E}">
        <p14:creationId xmlns:p14="http://schemas.microsoft.com/office/powerpoint/2010/main" val="1473358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000" y="907036"/>
            <a:ext cx="7563300" cy="5269925"/>
          </a:xfrm>
        </p:spPr>
        <p:txBody>
          <a:bodyPr>
            <a:normAutofit fontScale="90000"/>
          </a:bodyPr>
          <a:lstStyle/>
          <a:p>
            <a:pPr lvl="0"/>
            <a:r>
              <a:rPr lang="en-US" dirty="0">
                <a:latin typeface="+mn-lt"/>
              </a:rPr>
              <a:t>No one reads the handbook</a:t>
            </a:r>
            <a:br>
              <a:rPr lang="en-US" dirty="0">
                <a:latin typeface="+mn-lt"/>
              </a:rPr>
            </a:br>
            <a:br>
              <a:rPr lang="en-US" sz="2000" dirty="0">
                <a:latin typeface="+mn-lt"/>
              </a:rPr>
            </a:br>
            <a:r>
              <a:rPr lang="en-US" sz="2000" dirty="0">
                <a:latin typeface="+mn-lt"/>
              </a:rPr>
              <a:t>- </a:t>
            </a:r>
            <a:r>
              <a:rPr lang="en-GB" sz="1800" b="0" dirty="0">
                <a:latin typeface="+mn-lt"/>
              </a:rPr>
              <a:t>To transform arts higher education by cultivating inclusive, ethical academic practices.</a:t>
            </a:r>
            <a:br>
              <a:rPr lang="en-GB" sz="1800" b="0" dirty="0">
                <a:latin typeface="+mn-lt"/>
              </a:rPr>
            </a:br>
            <a:r>
              <a:rPr lang="en-GB" sz="1800" b="0" dirty="0">
                <a:latin typeface="+mn-lt"/>
              </a:rPr>
              <a:t> </a:t>
            </a:r>
            <a:br>
              <a:rPr lang="en-GB" sz="1800" b="0" dirty="0">
                <a:latin typeface="+mn-lt"/>
              </a:rPr>
            </a:br>
            <a:r>
              <a:rPr lang="en-GB" sz="1800" b="0" dirty="0">
                <a:latin typeface="+mn-lt"/>
              </a:rPr>
              <a:t>- To provide you with opportunities to develop your own academic practice through reviewing and evaluating the scholarship and practices of others.</a:t>
            </a:r>
            <a:br>
              <a:rPr lang="en-GB" sz="1800" b="0" dirty="0">
                <a:latin typeface="+mn-lt"/>
              </a:rPr>
            </a:br>
            <a:r>
              <a:rPr lang="en-GB" sz="1800" b="0" dirty="0">
                <a:latin typeface="+mn-lt"/>
              </a:rPr>
              <a:t> </a:t>
            </a:r>
            <a:br>
              <a:rPr lang="en-GB" sz="1800" b="0" dirty="0">
                <a:latin typeface="+mn-lt"/>
              </a:rPr>
            </a:br>
            <a:r>
              <a:rPr lang="en-GB" sz="1800" b="0" dirty="0">
                <a:latin typeface="+mn-lt"/>
              </a:rPr>
              <a:t>- To enable you to continually enhance your teaching in a way that responds to the complex and evolving contexts of institution, policy and society.</a:t>
            </a:r>
            <a:br>
              <a:rPr lang="en-GB" sz="1800" b="0" dirty="0">
                <a:latin typeface="+mn-lt"/>
              </a:rPr>
            </a:br>
            <a:r>
              <a:rPr lang="en-GB" sz="1800" b="0" dirty="0">
                <a:latin typeface="+mn-lt"/>
              </a:rPr>
              <a:t> </a:t>
            </a:r>
            <a:br>
              <a:rPr lang="en-GB" sz="1800" b="0" dirty="0">
                <a:latin typeface="+mn-lt"/>
              </a:rPr>
            </a:br>
            <a:r>
              <a:rPr lang="en-GB" sz="1800" b="0" dirty="0">
                <a:latin typeface="+mn-lt"/>
              </a:rPr>
              <a:t>- To support you to critically relate educational theory to your disciplinary knowledge, and apply it to practice.</a:t>
            </a:r>
            <a:br>
              <a:rPr lang="en-GB" sz="1800" b="0" dirty="0">
                <a:latin typeface="+mn-lt"/>
              </a:rPr>
            </a:br>
            <a:r>
              <a:rPr lang="en-GB" sz="1800" b="0" dirty="0">
                <a:latin typeface="+mn-lt"/>
              </a:rPr>
              <a:t> </a:t>
            </a:r>
            <a:br>
              <a:rPr lang="en-GB" sz="1800" b="0" dirty="0">
                <a:latin typeface="+mn-lt"/>
              </a:rPr>
            </a:br>
            <a:r>
              <a:rPr lang="en-GB" sz="1800" b="0" dirty="0">
                <a:latin typeface="+mn-lt"/>
              </a:rPr>
              <a:t>- To value the interests, experience and expertise you bring to course activities and assessment. </a:t>
            </a:r>
            <a:br>
              <a:rPr lang="en-GB" sz="1800" b="0" dirty="0">
                <a:latin typeface="+mn-lt"/>
              </a:rPr>
            </a:br>
            <a:r>
              <a:rPr lang="en-GB" sz="1800" b="0" dirty="0">
                <a:latin typeface="+mn-lt"/>
              </a:rPr>
              <a:t> </a:t>
            </a:r>
            <a:br>
              <a:rPr lang="en-GB" sz="1800" b="0" dirty="0">
                <a:latin typeface="+mn-lt"/>
              </a:rPr>
            </a:br>
            <a:r>
              <a:rPr lang="en-GB" sz="1800" b="0" dirty="0">
                <a:latin typeface="+mn-lt"/>
              </a:rPr>
              <a:t>- To ignite your curiosity via engagement with a dynamic programme community. </a:t>
            </a:r>
            <a:br>
              <a:rPr lang="en-GB" sz="1800" b="0" dirty="0">
                <a:highlight>
                  <a:srgbClr val="FFFF00"/>
                </a:highlight>
                <a:latin typeface="+mn-lt"/>
              </a:rPr>
            </a:br>
            <a:br>
              <a:rPr lang="en-GB" sz="2000" dirty="0">
                <a:latin typeface="+mn-lt"/>
              </a:rPr>
            </a:br>
            <a:br>
              <a:rPr lang="en-US" sz="2000" dirty="0">
                <a:latin typeface="+mn-lt"/>
              </a:rPr>
            </a:br>
            <a:endParaRPr lang="en-US" sz="2000" b="0" dirty="0">
              <a:latin typeface="+mn-lt"/>
            </a:endParaRPr>
          </a:p>
        </p:txBody>
      </p:sp>
    </p:spTree>
    <p:extLst>
      <p:ext uri="{BB962C8B-B14F-4D97-AF65-F5344CB8AC3E}">
        <p14:creationId xmlns:p14="http://schemas.microsoft.com/office/powerpoint/2010/main" val="233713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57264" y="5966503"/>
            <a:ext cx="7729538" cy="338554"/>
          </a:xfrm>
          <a:prstGeom prst="rect">
            <a:avLst/>
          </a:prstGeom>
          <a:noFill/>
        </p:spPr>
        <p:txBody>
          <a:bodyPr wrap="square" rtlCol="0">
            <a:spAutoFit/>
          </a:bodyPr>
          <a:lstStyle/>
          <a:p>
            <a:pPr algn="r"/>
            <a:r>
              <a:rPr lang="en-US" sz="1600" dirty="0">
                <a:cs typeface="Adobe Garamond Pro"/>
              </a:rPr>
              <a:t> </a:t>
            </a:r>
            <a:endParaRPr lang="en-US" sz="1400" dirty="0">
              <a:cs typeface="Adobe Garamond Pro"/>
            </a:endParaRPr>
          </a:p>
        </p:txBody>
      </p:sp>
      <p:sp>
        <p:nvSpPr>
          <p:cNvPr id="6" name="TextBox 5">
            <a:extLst>
              <a:ext uri="{FF2B5EF4-FFF2-40B4-BE49-F238E27FC236}">
                <a16:creationId xmlns:a16="http://schemas.microsoft.com/office/drawing/2014/main" id="{71032480-E405-A240-B4B2-2D7DEBF66354}"/>
              </a:ext>
            </a:extLst>
          </p:cNvPr>
          <p:cNvSpPr txBox="1"/>
          <p:nvPr/>
        </p:nvSpPr>
        <p:spPr>
          <a:xfrm>
            <a:off x="4507419" y="5329600"/>
            <a:ext cx="4461940" cy="507831"/>
          </a:xfrm>
          <a:prstGeom prst="rect">
            <a:avLst/>
          </a:prstGeom>
          <a:noFill/>
        </p:spPr>
        <p:txBody>
          <a:bodyPr wrap="square" rtlCol="0">
            <a:spAutoFit/>
          </a:bodyPr>
          <a:lstStyle/>
          <a:p>
            <a:pPr algn="r"/>
            <a:r>
              <a:rPr lang="en-US" sz="900" b="1" dirty="0"/>
              <a:t>‘Academics in Practice’ </a:t>
            </a:r>
            <a:r>
              <a:rPr lang="en-US" sz="900" dirty="0"/>
              <a:t>(</a:t>
            </a:r>
            <a:r>
              <a:rPr lang="en-GB" sz="900" dirty="0"/>
              <a:t>18 February </a:t>
            </a:r>
            <a:r>
              <a:rPr lang="mr-IN" sz="900" dirty="0"/>
              <a:t>–</a:t>
            </a:r>
            <a:r>
              <a:rPr lang="en-GB" sz="900" dirty="0"/>
              <a:t> 5 March 2020)</a:t>
            </a:r>
          </a:p>
          <a:p>
            <a:pPr algn="r"/>
            <a:r>
              <a:rPr lang="en-GB" sz="900" dirty="0"/>
              <a:t>Curated by Catherine Smith for Research Season 2020  </a:t>
            </a:r>
          </a:p>
          <a:p>
            <a:pPr algn="r"/>
            <a:r>
              <a:rPr lang="en-GB" sz="900" dirty="0"/>
              <a:t>PARC Gallery, London College of Communication. Image © Rachel Marsden</a:t>
            </a:r>
            <a:endParaRPr lang="en-US" sz="900" dirty="0"/>
          </a:p>
        </p:txBody>
      </p:sp>
      <p:sp>
        <p:nvSpPr>
          <p:cNvPr id="7" name="Content Placeholder 6"/>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8" name="Picture 7"/>
          <p:cNvPicPr/>
          <p:nvPr/>
        </p:nvPicPr>
        <p:blipFill rotWithShape="1">
          <a:blip r:embed="rId3" cstate="print">
            <a:extLst>
              <a:ext uri="{28A0092B-C50C-407E-A947-70E740481C1C}">
                <a14:useLocalDpi xmlns:a14="http://schemas.microsoft.com/office/drawing/2010/main" val="0"/>
              </a:ext>
            </a:extLst>
          </a:blip>
          <a:srcRect l="295" t="15362" b="18175"/>
          <a:stretch/>
        </p:blipFill>
        <p:spPr bwMode="auto">
          <a:xfrm>
            <a:off x="-1" y="1066799"/>
            <a:ext cx="6337301" cy="422486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83232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000" y="907036"/>
            <a:ext cx="7563300" cy="5269925"/>
          </a:xfrm>
        </p:spPr>
        <p:txBody>
          <a:bodyPr>
            <a:normAutofit fontScale="90000"/>
          </a:bodyPr>
          <a:lstStyle/>
          <a:p>
            <a:pPr lvl="0" hangingPunct="0">
              <a:lnSpc>
                <a:spcPct val="100000"/>
              </a:lnSpc>
            </a:pPr>
            <a:r>
              <a:rPr lang="en-US" dirty="0">
                <a:latin typeface="+mn-lt"/>
              </a:rPr>
              <a:t>Recent Major Project topics</a:t>
            </a:r>
            <a:br>
              <a:rPr lang="en-US" dirty="0"/>
            </a:br>
            <a:br>
              <a:rPr lang="en-US" sz="2000" dirty="0"/>
            </a:br>
            <a:br>
              <a:rPr lang="en-US" sz="2000" dirty="0"/>
            </a:br>
            <a:r>
              <a:rPr lang="en-US" sz="2200" b="0" dirty="0">
                <a:latin typeface="+mn-lt"/>
              </a:rPr>
              <a:t>- ‘Sonic </a:t>
            </a:r>
            <a:r>
              <a:rPr lang="en-US" sz="2200" b="0" dirty="0" err="1">
                <a:latin typeface="+mn-lt"/>
              </a:rPr>
              <a:t>Symbiography</a:t>
            </a:r>
            <a:r>
              <a:rPr lang="en-US" sz="2200" b="0" dirty="0">
                <a:latin typeface="+mn-lt"/>
              </a:rPr>
              <a:t>’ by Miriam Elgon</a:t>
            </a:r>
            <a:br>
              <a:rPr lang="en-US" sz="2200" b="0" dirty="0">
                <a:latin typeface="+mn-lt"/>
              </a:rPr>
            </a:br>
            <a:br>
              <a:rPr lang="en-US" sz="2200" b="0" dirty="0">
                <a:latin typeface="+mn-lt"/>
              </a:rPr>
            </a:br>
            <a:r>
              <a:rPr lang="en-US" sz="2200" b="0" dirty="0"/>
              <a:t>- ‘Liquid Blackness’ by </a:t>
            </a:r>
            <a:r>
              <a:rPr lang="en-US" sz="2200" b="0" dirty="0" err="1"/>
              <a:t>Rayvenn</a:t>
            </a:r>
            <a:r>
              <a:rPr lang="en-US" sz="2200" b="0" dirty="0"/>
              <a:t> </a:t>
            </a:r>
            <a:r>
              <a:rPr lang="en-US" sz="2200" b="0" dirty="0" err="1"/>
              <a:t>Shaleigha</a:t>
            </a:r>
            <a:r>
              <a:rPr lang="en-US" sz="2200" b="0" dirty="0"/>
              <a:t> </a:t>
            </a:r>
            <a:r>
              <a:rPr lang="en-US" sz="2200" b="0" dirty="0" err="1"/>
              <a:t>D’Clark</a:t>
            </a:r>
            <a:br>
              <a:rPr lang="en-US" sz="2200" b="0" dirty="0">
                <a:latin typeface="+mn-lt"/>
              </a:rPr>
            </a:br>
            <a:br>
              <a:rPr lang="en-US" sz="2200" b="0" dirty="0">
                <a:latin typeface="+mn-lt"/>
              </a:rPr>
            </a:br>
            <a:r>
              <a:rPr lang="en-US" sz="2200" b="0" dirty="0">
                <a:latin typeface="+mn-lt"/>
              </a:rPr>
              <a:t>- ‘</a:t>
            </a:r>
            <a:r>
              <a:rPr lang="en-US" sz="2200" b="0" dirty="0" err="1">
                <a:latin typeface="+mn-lt"/>
              </a:rPr>
              <a:t>Cripping</a:t>
            </a:r>
            <a:r>
              <a:rPr lang="en-US" sz="2200" b="0" dirty="0">
                <a:latin typeface="+mn-lt"/>
              </a:rPr>
              <a:t> the Crit’ by </a:t>
            </a:r>
            <a:r>
              <a:rPr lang="en-US" sz="2200" b="0" dirty="0" err="1">
                <a:latin typeface="+mn-lt"/>
              </a:rPr>
              <a:t>Carys</a:t>
            </a:r>
            <a:r>
              <a:rPr lang="en-US" sz="2200" b="0" dirty="0">
                <a:latin typeface="+mn-lt"/>
              </a:rPr>
              <a:t> Kennedy</a:t>
            </a:r>
            <a:br>
              <a:rPr lang="en-US" sz="2200" b="0" dirty="0">
                <a:latin typeface="+mn-lt"/>
              </a:rPr>
            </a:br>
            <a:br>
              <a:rPr lang="en-US" sz="2200" b="0" dirty="0">
                <a:latin typeface="+mn-lt"/>
              </a:rPr>
            </a:br>
            <a:r>
              <a:rPr lang="en-US" sz="2200" b="0" dirty="0">
                <a:latin typeface="+mn-lt"/>
              </a:rPr>
              <a:t>- ‘Thinking Through Making’ by Verity Cleary</a:t>
            </a:r>
            <a:br>
              <a:rPr lang="en-US" sz="2200" b="0" dirty="0">
                <a:latin typeface="+mn-lt"/>
              </a:rPr>
            </a:br>
            <a:br>
              <a:rPr lang="en-US" sz="2200" b="0" dirty="0">
                <a:latin typeface="+mn-lt"/>
              </a:rPr>
            </a:br>
            <a:r>
              <a:rPr lang="en-US" sz="2200" b="0" dirty="0">
                <a:latin typeface="+mn-lt"/>
              </a:rPr>
              <a:t>- ‘Drawing, Pedagogy, Ethnography’ by Trudi </a:t>
            </a:r>
            <a:r>
              <a:rPr lang="en-US" sz="2200" b="0" dirty="0" err="1">
                <a:latin typeface="+mn-lt"/>
              </a:rPr>
              <a:t>Esberger</a:t>
            </a:r>
            <a:br>
              <a:rPr lang="en-US" sz="2200" b="0" dirty="0">
                <a:latin typeface="+mn-lt"/>
              </a:rPr>
            </a:br>
            <a:br>
              <a:rPr lang="en-US" sz="2200" b="0" dirty="0">
                <a:latin typeface="+mn-lt"/>
              </a:rPr>
            </a:br>
            <a:r>
              <a:rPr lang="en-US" sz="2200" b="0" dirty="0">
                <a:latin typeface="+mn-lt"/>
              </a:rPr>
              <a:t>- ‘The Film Editor as </a:t>
            </a:r>
            <a:r>
              <a:rPr lang="en-US" sz="2200" b="0" dirty="0" err="1">
                <a:latin typeface="+mn-lt"/>
              </a:rPr>
              <a:t>Rhythmanalyst</a:t>
            </a:r>
            <a:r>
              <a:rPr lang="en-US" sz="2200" b="0" dirty="0">
                <a:latin typeface="+mn-lt"/>
              </a:rPr>
              <a:t>’ by Michael Ho</a:t>
            </a:r>
            <a:br>
              <a:rPr lang="en-GB" sz="2000" dirty="0"/>
            </a:br>
            <a:br>
              <a:rPr lang="en-US" sz="2000" dirty="0"/>
            </a:br>
            <a:endParaRPr lang="en-US" sz="2000" b="0" dirty="0"/>
          </a:p>
        </p:txBody>
      </p:sp>
    </p:spTree>
    <p:extLst>
      <p:ext uri="{BB962C8B-B14F-4D97-AF65-F5344CB8AC3E}">
        <p14:creationId xmlns:p14="http://schemas.microsoft.com/office/powerpoint/2010/main" val="1059358746"/>
      </p:ext>
    </p:extLst>
  </p:cSld>
  <p:clrMapOvr>
    <a:masterClrMapping/>
  </p:clrMapOvr>
</p:sld>
</file>

<file path=ppt/theme/theme1.xml><?xml version="1.0" encoding="utf-8"?>
<a:theme xmlns:a="http://schemas.openxmlformats.org/drawingml/2006/main" name="TLE Presentatio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8385</TotalTime>
  <Words>1627</Words>
  <Application>Microsoft Macintosh PowerPoint</Application>
  <PresentationFormat>On-screen Show (4:3)</PresentationFormat>
  <Paragraphs>77</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Helvetica Neue</vt:lpstr>
      <vt:lpstr>Helvetica Neue Light</vt:lpstr>
      <vt:lpstr>TLE Presentation</vt:lpstr>
      <vt:lpstr>Welcome to  MA Academic Practice in Art, Design and Communication</vt:lpstr>
      <vt:lpstr>What is your academic practice world?</vt:lpstr>
      <vt:lpstr>On community…  “…it is crucial that that critical thinkers who want to change our teaching practices talk to one another, collaborate in a discussion that crosses boundaries and creates space for intervention.”   (hooks, 1994, p.129)   </vt:lpstr>
      <vt:lpstr>On ethical spaces… Ethics is creative and relational. It is in every action and interaction we make. Everyone is an expert. Everyone brings knowledges and practices that we can learn from. Everyone is an educator. We facilitate each other’s learning. Critical friendship. Ask respectful questions, sensitively.  Be kind. Active listening, supportive responses.  Be kind to yourself. Pace yourself, take breaks, little by little. Etiquette. Use hands up (or chat online) for questions.     </vt:lpstr>
      <vt:lpstr>On noticing…  “To develop your professional practice means to increase the range and to decrease the grain size of relevant things you notice, all in order to make informed choices as to how to act in the moment, how to respond to situations as they emerge.”   (Mason, 2002, p.xi)   </vt:lpstr>
      <vt:lpstr>On research…  “…research is not an innocent or distant academic exercise but an activity that has something at stake and that occurs in a set of political and social conditions.”  (Tuhiwai Smith, 1999/2021, p.5)   </vt:lpstr>
      <vt:lpstr>No one reads the handbook  - To transform arts higher education by cultivating inclusive, ethical academic practices.   - To provide you with opportunities to develop your own academic practice through reviewing and evaluating the scholarship and practices of others.   - To enable you to continually enhance your teaching in a way that responds to the complex and evolving contexts of institution, policy and society.   - To support you to critically relate educational theory to your disciplinary knowledge, and apply it to practice.   - To value the interests, experience and expertise you bring to course activities and assessment.    - To ignite your curiosity via engagement with a dynamic programme community.    </vt:lpstr>
      <vt:lpstr>PowerPoint Presentation</vt:lpstr>
      <vt:lpstr>Recent Major Project topics   - ‘Sonic Symbiography’ by Miriam Elgon  - ‘Liquid Blackness’ by Rayvenn Shaleigha D’Clark  - ‘Cripping the Crit’ by Carys Kennedy  - ‘Thinking Through Making’ by Verity Cleary  - ‘Drawing, Pedagogy, Ethnography’ by Trudi Esberger  - ‘The Film Editor as Rhythmanalyst’ by Michael Ho  </vt:lpstr>
      <vt:lpstr>   Questions so far?   …coffee break!          </vt:lpstr>
      <vt:lpstr>MA course structure  60 credits from PgCert (or AAC/APEL) ✔ +      </vt:lpstr>
      <vt:lpstr>MA course unit schedule  Over 2 years:  Research Methods &amp; Practices: Jan &gt; July 2024  Major Project: Sept 2024 &gt; Sept 2025  Dissemination &amp; Impact: Oct &gt; Dec 2025  The MA must be completed within 3 years (so by Jan 2027 latest).  Always contact the Course Leader if you are considering taking time out from study.  </vt:lpstr>
      <vt:lpstr>Academic Practice event series (online)  Wednesday afternoons from 24 January 2024 from 2-4pm.  3 per term. Spring events:  Wed 24 Jan: Judy Willcocks &amp; Georgina Orgill on ‘Object-Based Learning’  Wed 14 Feb: Dr Annamarie McKie on ‘Reflection in the Creative Arts’  Wed 13 March: tbc  Schedule &amp; Collaborate link is on Moodle MA homepage.  Will be recorded but please try and attend.            </vt:lpstr>
      <vt:lpstr>Tutorials   Each unit has a specific allocation of tutorials.   Additional termly tutorials can be organised with the Course Leader on a request basis (these are optional and can be pastoral and/or academic in focus).   See Tutorial Policy under ‘Essential Info’ on Moodle.    </vt:lpstr>
      <vt:lpstr>Course communication  Forward your student email address to your UAL email address.  Check you can access all the units you are enrolled onto, on Moodle. If you cannot, please email Mark Armstrong: m.m.armstrong@arts.ac.uk  Email your unit tutor for unit related questions, email academicpractice@arts.ac.uk re. admin concerns, email the Course Leader re. anything else!       </vt:lpstr>
      <vt:lpstr>Student support   UAL Disability Services: https://www.arts.ac.uk/students/student-services/disability-and-dyslexia   To arrange a meeting with Disability Services:  disability@arts.ac.uk Becky Keen: b.keen@arts.ac.uk  To access individual academic support:  https://academicsupportonline.arts.ac.uk/      </vt:lpstr>
      <vt:lpstr>Student representative nominations  Any volunteers?   Seek feedback from the cohort beyond unit evaluation. Represent interests of the MA participant body.  Attend termly Programme Committees (2 per year); Academic/Quality Committees (2 per year).   Full description of role here:  https://www.arts-su.com/yourvoice/coursereps/         </vt:lpstr>
      <vt:lpstr>Mapping our knowledges  - What do you know?   - What skills and knowledges are you bringing to the course? (It can be anything: artistic, scholarly, hobbies, obscure…)  - Free writing exercise.   - For 5 minutes write everything you know down. Don’t stop, just write continuously.   - Share in your table group.    </vt:lpstr>
      <vt:lpstr>Any questions?   Contact details:  c.h.smith@arts.ac.uk  f.matos@arts.ac.uk  john.oreilly@arts.ac.uk     academicpractice@arts.ac.uk         </vt:lpstr>
      <vt:lpstr>References  hooks, b. (1994) Teaching to Transgress: Education as the Practice of Freedom. Abingdon: Routledge.  Mason, J. (2002) Researching Your Own Practice: The Discipline of Noticing. Abingdon: Routledge.  Tuhiwai Smith, L. (1999/2021) Decolonizing Methodologies: Research and Indigenous Peoples. 3rd edn. London: Zed Books.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Elena Etter</dc:creator>
  <cp:lastModifiedBy>Catherine Smith</cp:lastModifiedBy>
  <cp:revision>174</cp:revision>
  <cp:lastPrinted>2021-01-19T10:00:31Z</cp:lastPrinted>
  <dcterms:created xsi:type="dcterms:W3CDTF">2017-04-26T10:43:09Z</dcterms:created>
  <dcterms:modified xsi:type="dcterms:W3CDTF">2024-01-08T13:50:01Z</dcterms:modified>
</cp:coreProperties>
</file>